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71" r:id="rId6"/>
    <p:sldId id="299" r:id="rId7"/>
    <p:sldId id="272" r:id="rId8"/>
    <p:sldId id="269" r:id="rId9"/>
    <p:sldId id="265" r:id="rId10"/>
    <p:sldId id="264"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9" r:id="rId29"/>
    <p:sldId id="318" r:id="rId30"/>
    <p:sldId id="262" r:id="rId31"/>
    <p:sldId id="279" r:id="rId32"/>
    <p:sldId id="274" r:id="rId33"/>
    <p:sldId id="275" r:id="rId34"/>
    <p:sldId id="276" r:id="rId35"/>
    <p:sldId id="277" r:id="rId36"/>
    <p:sldId id="278" r:id="rId37"/>
    <p:sldId id="295" r:id="rId38"/>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A2B8"/>
    <a:srgbClr val="006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26" autoAdjust="0"/>
  </p:normalViewPr>
  <p:slideViewPr>
    <p:cSldViewPr>
      <p:cViewPr varScale="1">
        <p:scale>
          <a:sx n="88" d="100"/>
          <a:sy n="88" d="100"/>
        </p:scale>
        <p:origin x="2274" y="84"/>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2814" y="-9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5B559315-93DA-441F-96DA-071E5CDE0CC7}" type="datetimeFigureOut">
              <a:rPr lang="en-US" smtClean="0"/>
              <a:t>2/3/2017</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597E2441-69E6-4575-8CC7-F7A1C0E5816A}" type="slidenum">
              <a:rPr lang="en-US" smtClean="0"/>
              <a:t>‹#›</a:t>
            </a:fld>
            <a:endParaRPr lang="en-US"/>
          </a:p>
        </p:txBody>
      </p:sp>
    </p:spTree>
    <p:extLst>
      <p:ext uri="{BB962C8B-B14F-4D97-AF65-F5344CB8AC3E}">
        <p14:creationId xmlns:p14="http://schemas.microsoft.com/office/powerpoint/2010/main" val="58988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E2441-69E6-4575-8CC7-F7A1C0E5816A}" type="slidenum">
              <a:rPr lang="en-US" smtClean="0"/>
              <a:t>1</a:t>
            </a:fld>
            <a:endParaRPr lang="en-US"/>
          </a:p>
        </p:txBody>
      </p:sp>
    </p:spTree>
    <p:extLst>
      <p:ext uri="{BB962C8B-B14F-4D97-AF65-F5344CB8AC3E}">
        <p14:creationId xmlns:p14="http://schemas.microsoft.com/office/powerpoint/2010/main" val="462782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10</a:t>
            </a:fld>
            <a:endParaRPr lang="en-US"/>
          </a:p>
        </p:txBody>
      </p:sp>
    </p:spTree>
    <p:extLst>
      <p:ext uri="{BB962C8B-B14F-4D97-AF65-F5344CB8AC3E}">
        <p14:creationId xmlns:p14="http://schemas.microsoft.com/office/powerpoint/2010/main" val="184167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11</a:t>
            </a:fld>
            <a:endParaRPr lang="en-US"/>
          </a:p>
        </p:txBody>
      </p:sp>
    </p:spTree>
    <p:extLst>
      <p:ext uri="{BB962C8B-B14F-4D97-AF65-F5344CB8AC3E}">
        <p14:creationId xmlns:p14="http://schemas.microsoft.com/office/powerpoint/2010/main" val="816938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12</a:t>
            </a:fld>
            <a:endParaRPr lang="en-US"/>
          </a:p>
        </p:txBody>
      </p:sp>
    </p:spTree>
    <p:extLst>
      <p:ext uri="{BB962C8B-B14F-4D97-AF65-F5344CB8AC3E}">
        <p14:creationId xmlns:p14="http://schemas.microsoft.com/office/powerpoint/2010/main" val="393141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13</a:t>
            </a:fld>
            <a:endParaRPr lang="en-US"/>
          </a:p>
        </p:txBody>
      </p:sp>
    </p:spTree>
    <p:extLst>
      <p:ext uri="{BB962C8B-B14F-4D97-AF65-F5344CB8AC3E}">
        <p14:creationId xmlns:p14="http://schemas.microsoft.com/office/powerpoint/2010/main" val="952997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14</a:t>
            </a:fld>
            <a:endParaRPr lang="en-US"/>
          </a:p>
        </p:txBody>
      </p:sp>
    </p:spTree>
    <p:extLst>
      <p:ext uri="{BB962C8B-B14F-4D97-AF65-F5344CB8AC3E}">
        <p14:creationId xmlns:p14="http://schemas.microsoft.com/office/powerpoint/2010/main" val="171316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15</a:t>
            </a:fld>
            <a:endParaRPr lang="en-US"/>
          </a:p>
        </p:txBody>
      </p:sp>
    </p:spTree>
    <p:extLst>
      <p:ext uri="{BB962C8B-B14F-4D97-AF65-F5344CB8AC3E}">
        <p14:creationId xmlns:p14="http://schemas.microsoft.com/office/powerpoint/2010/main" val="3721139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16</a:t>
            </a:fld>
            <a:endParaRPr lang="en-US"/>
          </a:p>
        </p:txBody>
      </p:sp>
    </p:spTree>
    <p:extLst>
      <p:ext uri="{BB962C8B-B14F-4D97-AF65-F5344CB8AC3E}">
        <p14:creationId xmlns:p14="http://schemas.microsoft.com/office/powerpoint/2010/main" val="1026273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17</a:t>
            </a:fld>
            <a:endParaRPr lang="en-US"/>
          </a:p>
        </p:txBody>
      </p:sp>
    </p:spTree>
    <p:extLst>
      <p:ext uri="{BB962C8B-B14F-4D97-AF65-F5344CB8AC3E}">
        <p14:creationId xmlns:p14="http://schemas.microsoft.com/office/powerpoint/2010/main" val="387400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18</a:t>
            </a:fld>
            <a:endParaRPr lang="en-US"/>
          </a:p>
        </p:txBody>
      </p:sp>
    </p:spTree>
    <p:extLst>
      <p:ext uri="{BB962C8B-B14F-4D97-AF65-F5344CB8AC3E}">
        <p14:creationId xmlns:p14="http://schemas.microsoft.com/office/powerpoint/2010/main" val="3903357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19</a:t>
            </a:fld>
            <a:endParaRPr lang="en-US"/>
          </a:p>
        </p:txBody>
      </p:sp>
    </p:spTree>
    <p:extLst>
      <p:ext uri="{BB962C8B-B14F-4D97-AF65-F5344CB8AC3E}">
        <p14:creationId xmlns:p14="http://schemas.microsoft.com/office/powerpoint/2010/main" val="419534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E2441-69E6-4575-8CC7-F7A1C0E5816A}" type="slidenum">
              <a:rPr lang="en-US" smtClean="0"/>
              <a:t>2</a:t>
            </a:fld>
            <a:endParaRPr lang="en-US"/>
          </a:p>
        </p:txBody>
      </p:sp>
    </p:spTree>
    <p:extLst>
      <p:ext uri="{BB962C8B-B14F-4D97-AF65-F5344CB8AC3E}">
        <p14:creationId xmlns:p14="http://schemas.microsoft.com/office/powerpoint/2010/main" val="2030366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E2441-69E6-4575-8CC7-F7A1C0E5816A}" type="slidenum">
              <a:rPr lang="en-US" smtClean="0"/>
              <a:t>20</a:t>
            </a:fld>
            <a:endParaRPr lang="en-US"/>
          </a:p>
        </p:txBody>
      </p:sp>
    </p:spTree>
    <p:extLst>
      <p:ext uri="{BB962C8B-B14F-4D97-AF65-F5344CB8AC3E}">
        <p14:creationId xmlns:p14="http://schemas.microsoft.com/office/powerpoint/2010/main" val="3497836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E2441-69E6-4575-8CC7-F7A1C0E5816A}" type="slidenum">
              <a:rPr lang="en-US" smtClean="0"/>
              <a:t>21</a:t>
            </a:fld>
            <a:endParaRPr lang="en-US"/>
          </a:p>
        </p:txBody>
      </p:sp>
    </p:spTree>
    <p:extLst>
      <p:ext uri="{BB962C8B-B14F-4D97-AF65-F5344CB8AC3E}">
        <p14:creationId xmlns:p14="http://schemas.microsoft.com/office/powerpoint/2010/main" val="1660392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22</a:t>
            </a:fld>
            <a:endParaRPr lang="en-US"/>
          </a:p>
        </p:txBody>
      </p:sp>
    </p:spTree>
    <p:extLst>
      <p:ext uri="{BB962C8B-B14F-4D97-AF65-F5344CB8AC3E}">
        <p14:creationId xmlns:p14="http://schemas.microsoft.com/office/powerpoint/2010/main" val="880046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23</a:t>
            </a:fld>
            <a:endParaRPr lang="en-US"/>
          </a:p>
        </p:txBody>
      </p:sp>
    </p:spTree>
    <p:extLst>
      <p:ext uri="{BB962C8B-B14F-4D97-AF65-F5344CB8AC3E}">
        <p14:creationId xmlns:p14="http://schemas.microsoft.com/office/powerpoint/2010/main" val="357186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24</a:t>
            </a:fld>
            <a:endParaRPr lang="en-US"/>
          </a:p>
        </p:txBody>
      </p:sp>
    </p:spTree>
    <p:extLst>
      <p:ext uri="{BB962C8B-B14F-4D97-AF65-F5344CB8AC3E}">
        <p14:creationId xmlns:p14="http://schemas.microsoft.com/office/powerpoint/2010/main" val="1941616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25</a:t>
            </a:fld>
            <a:endParaRPr lang="en-US"/>
          </a:p>
        </p:txBody>
      </p:sp>
    </p:spTree>
    <p:extLst>
      <p:ext uri="{BB962C8B-B14F-4D97-AF65-F5344CB8AC3E}">
        <p14:creationId xmlns:p14="http://schemas.microsoft.com/office/powerpoint/2010/main" val="94840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26</a:t>
            </a:fld>
            <a:endParaRPr lang="en-US"/>
          </a:p>
        </p:txBody>
      </p:sp>
    </p:spTree>
    <p:extLst>
      <p:ext uri="{BB962C8B-B14F-4D97-AF65-F5344CB8AC3E}">
        <p14:creationId xmlns:p14="http://schemas.microsoft.com/office/powerpoint/2010/main" val="3602887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27</a:t>
            </a:fld>
            <a:endParaRPr lang="en-US"/>
          </a:p>
        </p:txBody>
      </p:sp>
    </p:spTree>
    <p:extLst>
      <p:ext uri="{BB962C8B-B14F-4D97-AF65-F5344CB8AC3E}">
        <p14:creationId xmlns:p14="http://schemas.microsoft.com/office/powerpoint/2010/main" val="2027143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28</a:t>
            </a:fld>
            <a:endParaRPr lang="en-US"/>
          </a:p>
        </p:txBody>
      </p:sp>
    </p:spTree>
    <p:extLst>
      <p:ext uri="{BB962C8B-B14F-4D97-AF65-F5344CB8AC3E}">
        <p14:creationId xmlns:p14="http://schemas.microsoft.com/office/powerpoint/2010/main" val="2229424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29</a:t>
            </a:fld>
            <a:endParaRPr lang="en-US"/>
          </a:p>
        </p:txBody>
      </p:sp>
    </p:spTree>
    <p:extLst>
      <p:ext uri="{BB962C8B-B14F-4D97-AF65-F5344CB8AC3E}">
        <p14:creationId xmlns:p14="http://schemas.microsoft.com/office/powerpoint/2010/main" val="80488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E2441-69E6-4575-8CC7-F7A1C0E5816A}" type="slidenum">
              <a:rPr lang="en-US" smtClean="0"/>
              <a:t>3</a:t>
            </a:fld>
            <a:endParaRPr lang="en-US"/>
          </a:p>
        </p:txBody>
      </p:sp>
    </p:spTree>
    <p:extLst>
      <p:ext uri="{BB962C8B-B14F-4D97-AF65-F5344CB8AC3E}">
        <p14:creationId xmlns:p14="http://schemas.microsoft.com/office/powerpoint/2010/main" val="530521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30</a:t>
            </a:fld>
            <a:endParaRPr lang="en-US"/>
          </a:p>
        </p:txBody>
      </p:sp>
    </p:spTree>
    <p:extLst>
      <p:ext uri="{BB962C8B-B14F-4D97-AF65-F5344CB8AC3E}">
        <p14:creationId xmlns:p14="http://schemas.microsoft.com/office/powerpoint/2010/main" val="2819839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597E2441-69E6-4575-8CC7-F7A1C0E5816A}" type="slidenum">
              <a:rPr lang="en-US" smtClean="0"/>
              <a:t>31</a:t>
            </a:fld>
            <a:endParaRPr lang="en-US"/>
          </a:p>
        </p:txBody>
      </p:sp>
    </p:spTree>
    <p:extLst>
      <p:ext uri="{BB962C8B-B14F-4D97-AF65-F5344CB8AC3E}">
        <p14:creationId xmlns:p14="http://schemas.microsoft.com/office/powerpoint/2010/main" val="2595537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32</a:t>
            </a:fld>
            <a:endParaRPr lang="en-US"/>
          </a:p>
        </p:txBody>
      </p:sp>
    </p:spTree>
    <p:extLst>
      <p:ext uri="{BB962C8B-B14F-4D97-AF65-F5344CB8AC3E}">
        <p14:creationId xmlns:p14="http://schemas.microsoft.com/office/powerpoint/2010/main" val="3495111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33</a:t>
            </a:fld>
            <a:endParaRPr lang="en-US"/>
          </a:p>
        </p:txBody>
      </p:sp>
    </p:spTree>
    <p:extLst>
      <p:ext uri="{BB962C8B-B14F-4D97-AF65-F5344CB8AC3E}">
        <p14:creationId xmlns:p14="http://schemas.microsoft.com/office/powerpoint/2010/main" val="389509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34</a:t>
            </a:fld>
            <a:endParaRPr lang="en-US"/>
          </a:p>
        </p:txBody>
      </p:sp>
    </p:spTree>
    <p:extLst>
      <p:ext uri="{BB962C8B-B14F-4D97-AF65-F5344CB8AC3E}">
        <p14:creationId xmlns:p14="http://schemas.microsoft.com/office/powerpoint/2010/main" val="2544161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35</a:t>
            </a:fld>
            <a:endParaRPr lang="en-US"/>
          </a:p>
        </p:txBody>
      </p:sp>
    </p:spTree>
    <p:extLst>
      <p:ext uri="{BB962C8B-B14F-4D97-AF65-F5344CB8AC3E}">
        <p14:creationId xmlns:p14="http://schemas.microsoft.com/office/powerpoint/2010/main" val="2209056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36</a:t>
            </a:fld>
            <a:endParaRPr lang="en-US"/>
          </a:p>
        </p:txBody>
      </p:sp>
    </p:spTree>
    <p:extLst>
      <p:ext uri="{BB962C8B-B14F-4D97-AF65-F5344CB8AC3E}">
        <p14:creationId xmlns:p14="http://schemas.microsoft.com/office/powerpoint/2010/main" val="769586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7E2441-69E6-4575-8CC7-F7A1C0E5816A}" type="slidenum">
              <a:rPr lang="en-US" smtClean="0"/>
              <a:t>37</a:t>
            </a:fld>
            <a:endParaRPr lang="en-US"/>
          </a:p>
        </p:txBody>
      </p:sp>
    </p:spTree>
    <p:extLst>
      <p:ext uri="{BB962C8B-B14F-4D97-AF65-F5344CB8AC3E}">
        <p14:creationId xmlns:p14="http://schemas.microsoft.com/office/powerpoint/2010/main" val="75503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E2441-69E6-4575-8CC7-F7A1C0E5816A}" type="slidenum">
              <a:rPr lang="en-US" smtClean="0"/>
              <a:t>4</a:t>
            </a:fld>
            <a:endParaRPr lang="en-US"/>
          </a:p>
        </p:txBody>
      </p:sp>
    </p:spTree>
    <p:extLst>
      <p:ext uri="{BB962C8B-B14F-4D97-AF65-F5344CB8AC3E}">
        <p14:creationId xmlns:p14="http://schemas.microsoft.com/office/powerpoint/2010/main" val="174805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7E2441-69E6-4575-8CC7-F7A1C0E5816A}" type="slidenum">
              <a:rPr lang="en-US" smtClean="0"/>
              <a:t>5</a:t>
            </a:fld>
            <a:endParaRPr lang="en-US"/>
          </a:p>
        </p:txBody>
      </p:sp>
    </p:spTree>
    <p:extLst>
      <p:ext uri="{BB962C8B-B14F-4D97-AF65-F5344CB8AC3E}">
        <p14:creationId xmlns:p14="http://schemas.microsoft.com/office/powerpoint/2010/main" val="35615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597E2441-69E6-4575-8CC7-F7A1C0E5816A}" type="slidenum">
              <a:rPr lang="en-US" smtClean="0"/>
              <a:t>6</a:t>
            </a:fld>
            <a:endParaRPr lang="en-US"/>
          </a:p>
        </p:txBody>
      </p:sp>
    </p:spTree>
    <p:extLst>
      <p:ext uri="{BB962C8B-B14F-4D97-AF65-F5344CB8AC3E}">
        <p14:creationId xmlns:p14="http://schemas.microsoft.com/office/powerpoint/2010/main" val="230498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7</a:t>
            </a:fld>
            <a:endParaRPr lang="en-US"/>
          </a:p>
        </p:txBody>
      </p:sp>
    </p:spTree>
    <p:extLst>
      <p:ext uri="{BB962C8B-B14F-4D97-AF65-F5344CB8AC3E}">
        <p14:creationId xmlns:p14="http://schemas.microsoft.com/office/powerpoint/2010/main" val="4286970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8</a:t>
            </a:fld>
            <a:endParaRPr lang="en-US"/>
          </a:p>
        </p:txBody>
      </p:sp>
    </p:spTree>
    <p:extLst>
      <p:ext uri="{BB962C8B-B14F-4D97-AF65-F5344CB8AC3E}">
        <p14:creationId xmlns:p14="http://schemas.microsoft.com/office/powerpoint/2010/main" val="382301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E2441-69E6-4575-8CC7-F7A1C0E5816A}" type="slidenum">
              <a:rPr lang="en-US" smtClean="0"/>
              <a:t>9</a:t>
            </a:fld>
            <a:endParaRPr lang="en-US"/>
          </a:p>
        </p:txBody>
      </p:sp>
    </p:spTree>
    <p:extLst>
      <p:ext uri="{BB962C8B-B14F-4D97-AF65-F5344CB8AC3E}">
        <p14:creationId xmlns:p14="http://schemas.microsoft.com/office/powerpoint/2010/main" val="1102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59AD5F-7FEE-4A1B-A39B-4832AF7E123F}"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3889943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59AD5F-7FEE-4A1B-A39B-4832AF7E123F}"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35143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59AD5F-7FEE-4A1B-A39B-4832AF7E123F}"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140341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59AD5F-7FEE-4A1B-A39B-4832AF7E123F}"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32436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59AD5F-7FEE-4A1B-A39B-4832AF7E123F}" type="datetimeFigureOut">
              <a:rPr lang="en-US" smtClean="0"/>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420825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59AD5F-7FEE-4A1B-A39B-4832AF7E123F}" type="datetimeFigureOut">
              <a:rPr lang="en-US" smtClean="0"/>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218118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59AD5F-7FEE-4A1B-A39B-4832AF7E123F}" type="datetimeFigureOut">
              <a:rPr lang="en-US" smtClean="0"/>
              <a:t>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218830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59AD5F-7FEE-4A1B-A39B-4832AF7E123F}" type="datetimeFigureOut">
              <a:rPr lang="en-US" smtClean="0"/>
              <a:t>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81226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9AD5F-7FEE-4A1B-A39B-4832AF7E123F}" type="datetimeFigureOut">
              <a:rPr lang="en-US" smtClean="0"/>
              <a:t>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394618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59AD5F-7FEE-4A1B-A39B-4832AF7E123F}" type="datetimeFigureOut">
              <a:rPr lang="en-US" smtClean="0"/>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17659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59AD5F-7FEE-4A1B-A39B-4832AF7E123F}" type="datetimeFigureOut">
              <a:rPr lang="en-US" smtClean="0"/>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EE2AF-C1E1-4518-A6E0-A266E3739DD3}" type="slidenum">
              <a:rPr lang="en-US" smtClean="0"/>
              <a:t>‹#›</a:t>
            </a:fld>
            <a:endParaRPr lang="en-US"/>
          </a:p>
        </p:txBody>
      </p:sp>
    </p:spTree>
    <p:extLst>
      <p:ext uri="{BB962C8B-B14F-4D97-AF65-F5344CB8AC3E}">
        <p14:creationId xmlns:p14="http://schemas.microsoft.com/office/powerpoint/2010/main" val="93026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9AD5F-7FEE-4A1B-A39B-4832AF7E123F}" type="datetimeFigureOut">
              <a:rPr lang="en-US" smtClean="0"/>
              <a:t>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EE2AF-C1E1-4518-A6E0-A266E3739DD3}" type="slidenum">
              <a:rPr lang="en-US" smtClean="0"/>
              <a:t>‹#›</a:t>
            </a:fld>
            <a:endParaRPr lang="en-US"/>
          </a:p>
        </p:txBody>
      </p:sp>
    </p:spTree>
    <p:extLst>
      <p:ext uri="{BB962C8B-B14F-4D97-AF65-F5344CB8AC3E}">
        <p14:creationId xmlns:p14="http://schemas.microsoft.com/office/powerpoint/2010/main" val="3459727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Tree>
    <p:extLst>
      <p:ext uri="{BB962C8B-B14F-4D97-AF65-F5344CB8AC3E}">
        <p14:creationId xmlns:p14="http://schemas.microsoft.com/office/powerpoint/2010/main" val="3519951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0" y="1522501"/>
            <a:ext cx="8305800" cy="523220"/>
          </a:xfrm>
          <a:prstGeom prst="rect">
            <a:avLst/>
          </a:prstGeom>
          <a:noFill/>
        </p:spPr>
        <p:txBody>
          <a:bodyPr wrap="square" rtlCol="0">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3" name="Picture 2"/>
          <p:cNvPicPr>
            <a:picLocks noChangeAspect="1"/>
          </p:cNvPicPr>
          <p:nvPr/>
        </p:nvPicPr>
        <p:blipFill>
          <a:blip r:embed="rId4"/>
          <a:stretch>
            <a:fillRect/>
          </a:stretch>
        </p:blipFill>
        <p:spPr>
          <a:xfrm>
            <a:off x="871537" y="832119"/>
            <a:ext cx="6672263" cy="5684734"/>
          </a:xfrm>
          <a:prstGeom prst="rect">
            <a:avLst/>
          </a:prstGeom>
        </p:spPr>
      </p:pic>
      <p:sp>
        <p:nvSpPr>
          <p:cNvPr id="6" name="Title 1"/>
          <p:cNvSpPr txBox="1">
            <a:spLocks/>
          </p:cNvSpPr>
          <p:nvPr/>
        </p:nvSpPr>
        <p:spPr>
          <a:xfrm>
            <a:off x="3905990" y="724110"/>
            <a:ext cx="3657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small" spc="0" normalizeH="0" baseline="0" noProof="0" dirty="0">
                <a:ln>
                  <a:noFill/>
                </a:ln>
                <a:solidFill>
                  <a:schemeClr val="bg1">
                    <a:lumMod val="85000"/>
                  </a:schemeClr>
                </a:solidFill>
                <a:effectLst/>
                <a:uLnTx/>
                <a:uFillTx/>
                <a:latin typeface="Trade Gothic LT Std"/>
              </a:rPr>
              <a:t>Lantian Development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small" spc="0" normalizeH="0" baseline="0" noProof="0" dirty="0">
                <a:ln>
                  <a:noFill/>
                </a:ln>
                <a:solidFill>
                  <a:schemeClr val="bg1">
                    <a:lumMod val="85000"/>
                  </a:schemeClr>
                </a:solidFill>
                <a:effectLst/>
                <a:uLnTx/>
                <a:uFillTx/>
                <a:latin typeface="Trade Gothic LT Std"/>
              </a:rPr>
              <a:t>Investment Snapshot </a:t>
            </a:r>
            <a:r>
              <a:rPr kumimoji="0" lang="en-US" sz="1100" b="1" i="0" u="none" strike="noStrike" kern="1200" cap="small" spc="0" normalizeH="0" baseline="0" noProof="0" dirty="0">
                <a:ln>
                  <a:noFill/>
                </a:ln>
                <a:solidFill>
                  <a:schemeClr val="bg1">
                    <a:lumMod val="85000"/>
                  </a:schemeClr>
                </a:solidFill>
                <a:effectLst/>
                <a:uLnTx/>
                <a:uFillTx/>
                <a:latin typeface="Trade Gothic LT Std"/>
              </a:rPr>
              <a:t>(Jan</a:t>
            </a:r>
            <a:r>
              <a:rPr kumimoji="0" lang="en-US" sz="1100" b="1" i="0" u="none" strike="noStrike" kern="1200" cap="small" spc="0" normalizeH="0" noProof="0" dirty="0">
                <a:ln>
                  <a:noFill/>
                </a:ln>
                <a:solidFill>
                  <a:schemeClr val="bg1">
                    <a:lumMod val="85000"/>
                  </a:schemeClr>
                </a:solidFill>
                <a:effectLst/>
                <a:uLnTx/>
                <a:uFillTx/>
                <a:latin typeface="Trade Gothic LT Std"/>
              </a:rPr>
              <a:t> 2017</a:t>
            </a:r>
            <a:r>
              <a:rPr kumimoji="0" lang="en-US" sz="1100" b="1" i="0" u="none" strike="noStrike" kern="1200" cap="none" spc="0" normalizeH="0" noProof="0" dirty="0">
                <a:ln>
                  <a:noFill/>
                </a:ln>
                <a:solidFill>
                  <a:schemeClr val="bg1">
                    <a:lumMod val="85000"/>
                  </a:schemeClr>
                </a:solidFill>
                <a:effectLst/>
                <a:uLnTx/>
                <a:uFillTx/>
                <a:latin typeface="Trade Gothic LT Std"/>
              </a:rPr>
              <a:t>)</a:t>
            </a:r>
            <a:endParaRPr kumimoji="0" lang="en-US" sz="2800" b="1" i="0" u="none" strike="noStrike" kern="1200" cap="none" spc="0" normalizeH="0" baseline="0" noProof="0" dirty="0">
              <a:ln>
                <a:noFill/>
              </a:ln>
              <a:solidFill>
                <a:schemeClr val="bg1">
                  <a:lumMod val="85000"/>
                </a:schemeClr>
              </a:solidFill>
              <a:effectLst/>
              <a:uLnTx/>
              <a:uFillTx/>
              <a:latin typeface="Trade Gothic LT Std"/>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5330558"/>
            <a:ext cx="1103420" cy="1186295"/>
          </a:xfrm>
          <a:prstGeom prst="rect">
            <a:avLst/>
          </a:prstGeom>
        </p:spPr>
      </p:pic>
    </p:spTree>
    <p:extLst>
      <p:ext uri="{BB962C8B-B14F-4D97-AF65-F5344CB8AC3E}">
        <p14:creationId xmlns:p14="http://schemas.microsoft.com/office/powerpoint/2010/main" val="121098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76200" y="726137"/>
            <a:ext cx="8229600" cy="710330"/>
          </a:xfrm>
        </p:spPr>
        <p:txBody>
          <a:bodyPr>
            <a:normAutofit/>
          </a:bodyPr>
          <a:lstStyle/>
          <a:p>
            <a:pPr algn="l"/>
            <a:r>
              <a:rPr lang="en-US" sz="3200" b="1" dirty="0">
                <a:solidFill>
                  <a:srgbClr val="6AA2B8"/>
                </a:solidFill>
              </a:rPr>
              <a:t>Brief History of COMSAT</a:t>
            </a:r>
          </a:p>
        </p:txBody>
      </p:sp>
      <p:sp>
        <p:nvSpPr>
          <p:cNvPr id="15" name="Content Placeholder 2"/>
          <p:cNvSpPr>
            <a:spLocks noGrp="1"/>
          </p:cNvSpPr>
          <p:nvPr>
            <p:ph idx="1"/>
          </p:nvPr>
        </p:nvSpPr>
        <p:spPr>
          <a:xfrm>
            <a:off x="381000" y="1582951"/>
            <a:ext cx="8229600" cy="4773400"/>
          </a:xfrm>
        </p:spPr>
        <p:txBody>
          <a:bodyPr>
            <a:normAutofit fontScale="55000" lnSpcReduction="20000"/>
          </a:bodyPr>
          <a:lstStyle/>
          <a:p>
            <a:r>
              <a:rPr lang="en-US" dirty="0">
                <a:latin typeface="Trade Gothic LT Std"/>
                <a:ea typeface="Verdana" panose="020B0604030504040204" pitchFamily="34" charset="0"/>
                <a:cs typeface="Verdana" panose="020B0604030504040204" pitchFamily="34" charset="0"/>
              </a:rPr>
              <a:t>COMSAT (Communications Satellite Corporation)</a:t>
            </a:r>
          </a:p>
          <a:p>
            <a:pPr lvl="1"/>
            <a:r>
              <a:rPr lang="en-US" dirty="0">
                <a:latin typeface="Trade Gothic LT Std"/>
                <a:ea typeface="Verdana" panose="020B0604030504040204" pitchFamily="34" charset="0"/>
                <a:cs typeface="Verdana" panose="020B0604030504040204" pitchFamily="34" charset="0"/>
              </a:rPr>
              <a:t>Communications Satellite Act of 1962 </a:t>
            </a:r>
          </a:p>
          <a:p>
            <a:pPr lvl="1"/>
            <a:r>
              <a:rPr lang="en-US" dirty="0">
                <a:latin typeface="Trade Gothic LT Std"/>
                <a:ea typeface="Verdana" panose="020B0604030504040204" pitchFamily="34" charset="0"/>
                <a:cs typeface="Verdana" panose="020B0604030504040204" pitchFamily="34" charset="0"/>
              </a:rPr>
              <a:t>Public, federally funded corporation intended to develop a commercial and international satellite communication systems; incorporated as a publicly traded company in 1963</a:t>
            </a:r>
          </a:p>
          <a:p>
            <a:pPr lvl="2"/>
            <a:r>
              <a:rPr lang="en-US" dirty="0">
                <a:latin typeface="Trade Gothic LT Std"/>
                <a:ea typeface="Verdana" panose="020B0604030504040204" pitchFamily="34" charset="0"/>
                <a:cs typeface="Verdana" panose="020B0604030504040204" pitchFamily="34" charset="0"/>
              </a:rPr>
              <a:t>In August 1964, COMSAT helped create and was majority owner in the International Telecommunications Satellite Consortium (INTELSAT) </a:t>
            </a:r>
          </a:p>
          <a:p>
            <a:pPr lvl="1"/>
            <a:r>
              <a:rPr lang="en-US" dirty="0">
                <a:latin typeface="Trade Gothic LT Std"/>
                <a:ea typeface="Verdana" panose="020B0604030504040204" pitchFamily="34" charset="0"/>
                <a:cs typeface="Verdana" panose="020B0604030504040204" pitchFamily="34" charset="0"/>
              </a:rPr>
              <a:t>Was instrumental in the expansion of communications throughout the world</a:t>
            </a:r>
          </a:p>
          <a:p>
            <a:pPr marL="457200" lvl="1" indent="0">
              <a:buNone/>
            </a:pPr>
            <a:endParaRPr lang="en-US" dirty="0">
              <a:latin typeface="Trade Gothic LT Std"/>
              <a:ea typeface="Verdana" panose="020B0604030504040204" pitchFamily="34" charset="0"/>
              <a:cs typeface="Verdana" panose="020B0604030504040204" pitchFamily="34" charset="0"/>
            </a:endParaRPr>
          </a:p>
          <a:p>
            <a:r>
              <a:rPr lang="en-US" b="1" dirty="0">
                <a:solidFill>
                  <a:srgbClr val="00673E"/>
                </a:solidFill>
                <a:latin typeface="Trade Gothic LT Std"/>
                <a:ea typeface="Verdana" panose="020B0604030504040204" pitchFamily="34" charset="0"/>
                <a:cs typeface="Verdana" panose="020B0604030504040204" pitchFamily="34" charset="0"/>
              </a:rPr>
              <a:t>COMSAT Laboratories</a:t>
            </a:r>
          </a:p>
          <a:p>
            <a:pPr lvl="1"/>
            <a:r>
              <a:rPr lang="en-US" b="1" dirty="0">
                <a:solidFill>
                  <a:srgbClr val="00673E"/>
                </a:solidFill>
                <a:latin typeface="Trade Gothic LT Std"/>
                <a:ea typeface="Verdana" panose="020B0604030504040204" pitchFamily="34" charset="0"/>
                <a:cs typeface="Verdana" panose="020B0604030504040204" pitchFamily="34" charset="0"/>
              </a:rPr>
              <a:t>To further satellite technology, in September 1969, COMSAT opened COMSAT Laboratories, a research and development arm, in Clarksburg, Maryland</a:t>
            </a:r>
          </a:p>
          <a:p>
            <a:pPr marL="457200" lvl="1" indent="0">
              <a:buNone/>
            </a:pPr>
            <a:endParaRPr lang="en-US" b="1" dirty="0">
              <a:solidFill>
                <a:srgbClr val="A01E2D"/>
              </a:solidFill>
              <a:latin typeface="Trade Gothic LT Std"/>
              <a:ea typeface="Verdana" panose="020B0604030504040204" pitchFamily="34" charset="0"/>
              <a:cs typeface="Verdana" panose="020B0604030504040204" pitchFamily="34" charset="0"/>
            </a:endParaRPr>
          </a:p>
          <a:p>
            <a:r>
              <a:rPr lang="en-US" dirty="0">
                <a:latin typeface="Trade Gothic LT Std"/>
                <a:ea typeface="Verdana" panose="020B0604030504040204" pitchFamily="34" charset="0"/>
                <a:cs typeface="Verdana" panose="020B0604030504040204" pitchFamily="34" charset="0"/>
              </a:rPr>
              <a:t>Lockheed Martin</a:t>
            </a:r>
          </a:p>
          <a:p>
            <a:pPr lvl="1"/>
            <a:r>
              <a:rPr lang="en-US" dirty="0">
                <a:latin typeface="Trade Gothic LT Std"/>
                <a:ea typeface="Verdana" panose="020B0604030504040204" pitchFamily="34" charset="0"/>
                <a:cs typeface="Verdana" panose="020B0604030504040204" pitchFamily="34" charset="0"/>
              </a:rPr>
              <a:t>On 20 September 1998, Lockheed Martin Corp. and COMSAT Corp jointly announced a two-phase merger valued at approximately $2.7 billion</a:t>
            </a:r>
          </a:p>
          <a:p>
            <a:pPr lvl="1"/>
            <a:r>
              <a:rPr lang="en-US" dirty="0">
                <a:latin typeface="Trade Gothic LT Std"/>
                <a:ea typeface="Verdana" panose="020B0604030504040204" pitchFamily="34" charset="0"/>
                <a:cs typeface="Verdana" panose="020B0604030504040204" pitchFamily="34" charset="0"/>
              </a:rPr>
              <a:t>COMSAT became part of Lockheed Martin Global Telecommunications</a:t>
            </a:r>
          </a:p>
          <a:p>
            <a:pPr lvl="1"/>
            <a:r>
              <a:rPr lang="en-US" b="1" dirty="0">
                <a:solidFill>
                  <a:srgbClr val="00673E"/>
                </a:solidFill>
                <a:latin typeface="Trade Gothic LT Std"/>
                <a:ea typeface="Verdana" panose="020B0604030504040204" pitchFamily="34" charset="0"/>
                <a:cs typeface="Verdana" panose="020B0604030504040204" pitchFamily="34" charset="0"/>
              </a:rPr>
              <a:t>In Mid-2000’s, Lockheed Martin began to dismantle portions of the COMSAT Laboratories property</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580" y="5330558"/>
            <a:ext cx="1103420" cy="1186295"/>
          </a:xfrm>
          <a:prstGeom prst="rect">
            <a:avLst/>
          </a:prstGeom>
        </p:spPr>
      </p:pic>
    </p:spTree>
    <p:extLst>
      <p:ext uri="{BB962C8B-B14F-4D97-AF65-F5344CB8AC3E}">
        <p14:creationId xmlns:p14="http://schemas.microsoft.com/office/powerpoint/2010/main" val="356410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 y="0"/>
            <a:ext cx="9144000" cy="6858000"/>
          </a:xfrm>
          <a:prstGeom prst="rect">
            <a:avLst/>
          </a:prstGeom>
        </p:spPr>
      </p:pic>
      <p:pic>
        <p:nvPicPr>
          <p:cNvPr id="8" name="Picture 7"/>
          <p:cNvPicPr>
            <a:picLocks noChangeAspect="1"/>
          </p:cNvPicPr>
          <p:nvPr/>
        </p:nvPicPr>
        <p:blipFill>
          <a:blip r:embed="rId4"/>
          <a:stretch>
            <a:fillRect/>
          </a:stretch>
        </p:blipFill>
        <p:spPr>
          <a:xfrm>
            <a:off x="900839" y="1318963"/>
            <a:ext cx="6400800" cy="5197890"/>
          </a:xfrm>
          <a:prstGeom prst="rect">
            <a:avLst/>
          </a:prstGeom>
        </p:spPr>
      </p:pic>
      <p:sp>
        <p:nvSpPr>
          <p:cNvPr id="4" name="Title 1"/>
          <p:cNvSpPr>
            <a:spLocks noGrp="1"/>
          </p:cNvSpPr>
          <p:nvPr>
            <p:ph type="title"/>
          </p:nvPr>
        </p:nvSpPr>
        <p:spPr>
          <a:xfrm>
            <a:off x="76200" y="788066"/>
            <a:ext cx="6400800" cy="583534"/>
          </a:xfrm>
        </p:spPr>
        <p:txBody>
          <a:bodyPr>
            <a:normAutofit/>
          </a:bodyPr>
          <a:lstStyle/>
          <a:p>
            <a:pPr algn="l"/>
            <a:r>
              <a:rPr lang="en-US" sz="3200" b="1" dirty="0">
                <a:solidFill>
                  <a:srgbClr val="6AA2B8"/>
                </a:solidFill>
              </a:rPr>
              <a:t>Where is COMSAT Laboratories?</a:t>
            </a:r>
            <a:endParaRPr lang="en-US" sz="3200" dirty="0">
              <a:solidFill>
                <a:srgbClr val="6AA2B8"/>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580" y="5330558"/>
            <a:ext cx="1103420" cy="1186295"/>
          </a:xfrm>
          <a:prstGeom prst="rect">
            <a:avLst/>
          </a:prstGeom>
        </p:spPr>
      </p:pic>
    </p:spTree>
    <p:extLst>
      <p:ext uri="{BB962C8B-B14F-4D97-AF65-F5344CB8AC3E}">
        <p14:creationId xmlns:p14="http://schemas.microsoft.com/office/powerpoint/2010/main" val="1675127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 y="0"/>
            <a:ext cx="9144000" cy="6858000"/>
          </a:xfrm>
          <a:prstGeom prst="rect">
            <a:avLst/>
          </a:prstGeom>
        </p:spPr>
      </p:pic>
      <p:sp>
        <p:nvSpPr>
          <p:cNvPr id="8" name="Title 1"/>
          <p:cNvSpPr txBox="1">
            <a:spLocks/>
          </p:cNvSpPr>
          <p:nvPr/>
        </p:nvSpPr>
        <p:spPr>
          <a:xfrm>
            <a:off x="533400" y="976510"/>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COMSAT – Looking North</a:t>
            </a:r>
            <a:endParaRPr kumimoji="0" lang="en-US" sz="2800" b="0" i="0" u="none" strike="noStrike" kern="1200" cap="none" spc="0" normalizeH="0" baseline="0" noProof="0" dirty="0">
              <a:ln>
                <a:noFill/>
              </a:ln>
              <a:solidFill>
                <a:srgbClr val="6AA2B8"/>
              </a:solidFill>
              <a:effectLst/>
              <a:uLnTx/>
              <a:uFillTx/>
              <a:latin typeface="B Avant Garde Demi"/>
              <a:ea typeface="+mj-ea"/>
            </a:endParaRPr>
          </a:p>
        </p:txBody>
      </p:sp>
      <p:sp>
        <p:nvSpPr>
          <p:cNvPr id="9" name="Footer Placeholder 2"/>
          <p:cNvSpPr txBox="1">
            <a:spLocks/>
          </p:cNvSpPr>
          <p:nvPr/>
        </p:nvSpPr>
        <p:spPr>
          <a:xfrm>
            <a:off x="457200" y="6558503"/>
            <a:ext cx="7748954" cy="155075"/>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tx1">
                    <a:tint val="75000"/>
                  </a:schemeClr>
                </a:solidFill>
                <a:latin typeface="Avant Garde"/>
                <a:ea typeface="+mn-ea"/>
                <a:cs typeface="Avant Gar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vant Garde"/>
              <a:ea typeface="+mn-ea"/>
            </a:endParaRPr>
          </a:p>
        </p:txBody>
      </p:sp>
      <p:pic>
        <p:nvPicPr>
          <p:cNvPr id="11" name="Picture 10"/>
          <p:cNvPicPr>
            <a:picLocks noChangeAspect="1"/>
          </p:cNvPicPr>
          <p:nvPr/>
        </p:nvPicPr>
        <p:blipFill rotWithShape="1">
          <a:blip r:embed="rId4"/>
          <a:srcRect t="5279"/>
          <a:stretch/>
        </p:blipFill>
        <p:spPr>
          <a:xfrm>
            <a:off x="457200" y="2473820"/>
            <a:ext cx="8229600" cy="392698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580" y="5330558"/>
            <a:ext cx="1103420" cy="1186295"/>
          </a:xfrm>
          <a:prstGeom prst="rect">
            <a:avLst/>
          </a:prstGeom>
        </p:spPr>
      </p:pic>
      <p:sp>
        <p:nvSpPr>
          <p:cNvPr id="7" name="Content Placeholder 2"/>
          <p:cNvSpPr>
            <a:spLocks noGrp="1"/>
          </p:cNvSpPr>
          <p:nvPr>
            <p:ph idx="1"/>
          </p:nvPr>
        </p:nvSpPr>
        <p:spPr>
          <a:xfrm>
            <a:off x="533400" y="1593563"/>
            <a:ext cx="8229600" cy="3506575"/>
          </a:xfrm>
        </p:spPr>
        <p:txBody>
          <a:bodyPr>
            <a:noAutofit/>
          </a:bodyPr>
          <a:lstStyle/>
          <a:p>
            <a:r>
              <a:rPr lang="en-US" sz="2000" dirty="0">
                <a:latin typeface="Trade Gothic LT Std"/>
                <a:ea typeface="Verdana" panose="020B0604030504040204" pitchFamily="34" charset="0"/>
                <a:cs typeface="Verdana" panose="020B0604030504040204" pitchFamily="34" charset="0"/>
              </a:rPr>
              <a:t>Approximately 204 acres</a:t>
            </a:r>
          </a:p>
          <a:p>
            <a:r>
              <a:rPr lang="en-US" sz="2000" dirty="0">
                <a:latin typeface="Trade Gothic LT Std"/>
                <a:ea typeface="Verdana" panose="020B0604030504040204" pitchFamily="34" charset="0"/>
                <a:cs typeface="Verdana" panose="020B0604030504040204" pitchFamily="34" charset="0"/>
              </a:rPr>
              <a:t>Improved with a 613,000 square-foot of office and lab buildings</a:t>
            </a:r>
          </a:p>
          <a:p>
            <a:pPr marL="0" indent="0">
              <a:buNone/>
            </a:pPr>
            <a:endParaRPr lang="en-US" sz="2000" dirty="0">
              <a:latin typeface="Trade Gothic LT Std"/>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9438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609600" y="713689"/>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COMSAT – Looking South</a:t>
            </a:r>
            <a:endParaRPr kumimoji="0" lang="en-US" sz="2800" b="0" i="0" u="none" strike="noStrike" kern="1200" cap="none" spc="0" normalizeH="0" baseline="0" noProof="0" dirty="0">
              <a:ln>
                <a:noFill/>
              </a:ln>
              <a:solidFill>
                <a:srgbClr val="6AA2B8"/>
              </a:solidFill>
              <a:effectLst/>
              <a:uLnTx/>
              <a:uFillTx/>
              <a:latin typeface="B Avant Garde Demi"/>
              <a:ea typeface="+mj-ea"/>
            </a:endParaRPr>
          </a:p>
        </p:txBody>
      </p:sp>
      <p:sp>
        <p:nvSpPr>
          <p:cNvPr id="9" name="Slide Number Placeholder 3"/>
          <p:cNvSpPr txBox="1">
            <a:spLocks/>
          </p:cNvSpPr>
          <p:nvPr/>
        </p:nvSpPr>
        <p:spPr>
          <a:xfrm>
            <a:off x="8206154" y="7299114"/>
            <a:ext cx="480646"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tint val="75000"/>
                  </a:schemeClr>
                </a:solidFill>
                <a:latin typeface="Avant Garde"/>
                <a:ea typeface="+mn-ea"/>
                <a:cs typeface="Avant Gar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265145-C83C-AD4B-B91E-A702C620B990}" type="slidenum">
              <a:rPr kumimoji="0" lang="en-US" sz="1000" b="0" i="0" u="none" strike="noStrike" kern="1200" cap="none" spc="0" normalizeH="0" baseline="0" noProof="0" smtClean="0">
                <a:ln>
                  <a:noFill/>
                </a:ln>
                <a:solidFill>
                  <a:prstClr val="black">
                    <a:tint val="75000"/>
                  </a:prstClr>
                </a:solidFill>
                <a:effectLst/>
                <a:uLnTx/>
                <a:uFillTx/>
                <a:latin typeface="Avant Garde"/>
                <a:ea typeface="+mn-e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tint val="75000"/>
                </a:prstClr>
              </a:solidFill>
              <a:effectLst/>
              <a:uLnTx/>
              <a:uFillTx/>
              <a:latin typeface="Avant Garde"/>
              <a:ea typeface="+mn-ea"/>
            </a:endParaRPr>
          </a:p>
        </p:txBody>
      </p:sp>
      <p:pic>
        <p:nvPicPr>
          <p:cNvPr id="10" name="Picture 9"/>
          <p:cNvPicPr>
            <a:picLocks noChangeAspect="1"/>
          </p:cNvPicPr>
          <p:nvPr/>
        </p:nvPicPr>
        <p:blipFill rotWithShape="1">
          <a:blip r:embed="rId4"/>
          <a:srcRect t="5643"/>
          <a:stretch/>
        </p:blipFill>
        <p:spPr>
          <a:xfrm>
            <a:off x="216877" y="2506533"/>
            <a:ext cx="8229600" cy="389426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580" y="5330558"/>
            <a:ext cx="1103420" cy="1186295"/>
          </a:xfrm>
          <a:prstGeom prst="rect">
            <a:avLst/>
          </a:prstGeom>
        </p:spPr>
      </p:pic>
      <p:sp>
        <p:nvSpPr>
          <p:cNvPr id="7" name="Content Placeholder 2"/>
          <p:cNvSpPr>
            <a:spLocks noGrp="1"/>
          </p:cNvSpPr>
          <p:nvPr>
            <p:ph idx="1"/>
          </p:nvPr>
        </p:nvSpPr>
        <p:spPr>
          <a:xfrm>
            <a:off x="481739" y="1315017"/>
            <a:ext cx="8229600" cy="3506575"/>
          </a:xfrm>
        </p:spPr>
        <p:txBody>
          <a:bodyPr>
            <a:noAutofit/>
          </a:bodyPr>
          <a:lstStyle/>
          <a:p>
            <a:r>
              <a:rPr lang="en-US" sz="2000" dirty="0">
                <a:latin typeface="Trade Gothic LT Std"/>
                <a:ea typeface="Verdana" panose="020B0604030504040204" pitchFamily="34" charset="0"/>
                <a:cs typeface="Verdana" panose="020B0604030504040204" pitchFamily="34" charset="0"/>
              </a:rPr>
              <a:t>Main building (550,000sf) was last occupied by Lockheed Martin in 2007</a:t>
            </a:r>
          </a:p>
          <a:p>
            <a:r>
              <a:rPr lang="en-US" sz="2000" dirty="0">
                <a:latin typeface="Trade Gothic LT Std"/>
                <a:ea typeface="Verdana" panose="020B0604030504040204" pitchFamily="34" charset="0"/>
                <a:cs typeface="Verdana" panose="020B0604030504040204" pitchFamily="34" charset="0"/>
              </a:rPr>
              <a:t>Intelsat occupied a warehouse until September 2013</a:t>
            </a:r>
          </a:p>
        </p:txBody>
      </p:sp>
    </p:spTree>
    <p:extLst>
      <p:ext uri="{BB962C8B-B14F-4D97-AF65-F5344CB8AC3E}">
        <p14:creationId xmlns:p14="http://schemas.microsoft.com/office/powerpoint/2010/main" val="2900588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p:cNvSpPr txBox="1">
            <a:spLocks/>
          </p:cNvSpPr>
          <p:nvPr/>
        </p:nvSpPr>
        <p:spPr>
          <a:xfrm>
            <a:off x="60503" y="726296"/>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6AA2B8"/>
                </a:solidFill>
                <a:effectLst/>
                <a:uLnTx/>
                <a:uFillTx/>
                <a:latin typeface="B Avant Garde Demi"/>
                <a:ea typeface="+mj-ea"/>
              </a:rPr>
              <a:t>Survey (and Aerial View)</a:t>
            </a:r>
            <a:endParaRPr kumimoji="0" lang="en-US" b="0" i="0" u="none" strike="noStrike" kern="1200" cap="none" spc="0" normalizeH="0" baseline="0" noProof="0" dirty="0">
              <a:ln>
                <a:noFill/>
              </a:ln>
              <a:solidFill>
                <a:srgbClr val="6AA2B8"/>
              </a:solidFill>
              <a:effectLst/>
              <a:uLnTx/>
              <a:uFillTx/>
              <a:latin typeface="B Avant Garde Demi"/>
              <a:ea typeface="+mj-ea"/>
            </a:endParaRPr>
          </a:p>
        </p:txBody>
      </p:sp>
      <p:pic>
        <p:nvPicPr>
          <p:cNvPr id="14" name="Picture 13"/>
          <p:cNvPicPr>
            <a:picLocks noChangeAspect="1"/>
          </p:cNvPicPr>
          <p:nvPr/>
        </p:nvPicPr>
        <p:blipFill>
          <a:blip r:embed="rId4"/>
          <a:stretch>
            <a:fillRect/>
          </a:stretch>
        </p:blipFill>
        <p:spPr>
          <a:xfrm>
            <a:off x="548466" y="1498857"/>
            <a:ext cx="4663440" cy="4857493"/>
          </a:xfrm>
          <a:prstGeom prst="rect">
            <a:avLst/>
          </a:prstGeom>
        </p:spPr>
      </p:pic>
      <p:pic>
        <p:nvPicPr>
          <p:cNvPr id="15" name="Picture 14"/>
          <p:cNvPicPr>
            <a:picLocks noChangeAspect="1"/>
          </p:cNvPicPr>
          <p:nvPr/>
        </p:nvPicPr>
        <p:blipFill rotWithShape="1">
          <a:blip r:embed="rId5"/>
          <a:srcRect t="5279"/>
          <a:stretch/>
        </p:blipFill>
        <p:spPr>
          <a:xfrm>
            <a:off x="5385431" y="1498857"/>
            <a:ext cx="3422129" cy="16329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0580" y="5330558"/>
            <a:ext cx="1103420" cy="1186295"/>
          </a:xfrm>
          <a:prstGeom prst="rect">
            <a:avLst/>
          </a:prstGeom>
        </p:spPr>
      </p:pic>
    </p:spTree>
    <p:extLst>
      <p:ext uri="{BB962C8B-B14F-4D97-AF65-F5344CB8AC3E}">
        <p14:creationId xmlns:p14="http://schemas.microsoft.com/office/powerpoint/2010/main" val="1161162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lide Number Placeholder 4"/>
          <p:cNvSpPr txBox="1">
            <a:spLocks/>
          </p:cNvSpPr>
          <p:nvPr/>
        </p:nvSpPr>
        <p:spPr>
          <a:xfrm>
            <a:off x="8129954" y="6721475"/>
            <a:ext cx="480646" cy="33918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Title 1"/>
          <p:cNvSpPr txBox="1">
            <a:spLocks/>
          </p:cNvSpPr>
          <p:nvPr/>
        </p:nvSpPr>
        <p:spPr>
          <a:xfrm>
            <a:off x="190500" y="808817"/>
            <a:ext cx="7939454" cy="64654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6AA2B8"/>
                </a:solidFill>
                <a:effectLst/>
                <a:uLnTx/>
                <a:uFillTx/>
                <a:latin typeface="B Avant Garde Demi"/>
                <a:ea typeface="+mj-ea"/>
              </a:rPr>
              <a:t>Property – SWM and Forest</a:t>
            </a:r>
            <a:endParaRPr kumimoji="0" lang="en-US" b="0" i="0" u="none" strike="noStrike" kern="1200" cap="none" spc="0" normalizeH="0" baseline="0" noProof="0" dirty="0">
              <a:ln>
                <a:noFill/>
              </a:ln>
              <a:solidFill>
                <a:srgbClr val="6AA2B8"/>
              </a:solidFill>
              <a:effectLst/>
              <a:uLnTx/>
              <a:uFillTx/>
              <a:latin typeface="B Avant Garde Demi"/>
              <a:ea typeface="+mj-ea"/>
            </a:endParaRPr>
          </a:p>
        </p:txBody>
      </p:sp>
      <p:pic>
        <p:nvPicPr>
          <p:cNvPr id="10" name="Picture 9"/>
          <p:cNvPicPr>
            <a:picLocks noChangeAspect="1"/>
          </p:cNvPicPr>
          <p:nvPr/>
        </p:nvPicPr>
        <p:blipFill>
          <a:blip r:embed="rId4"/>
          <a:stretch>
            <a:fillRect/>
          </a:stretch>
        </p:blipFill>
        <p:spPr>
          <a:xfrm>
            <a:off x="838200" y="1905000"/>
            <a:ext cx="7672754" cy="4545667"/>
          </a:xfrm>
          <a:prstGeom prst="rect">
            <a:avLst/>
          </a:prstGeom>
        </p:spPr>
      </p:pic>
    </p:spTree>
    <p:extLst>
      <p:ext uri="{BB962C8B-B14F-4D97-AF65-F5344CB8AC3E}">
        <p14:creationId xmlns:p14="http://schemas.microsoft.com/office/powerpoint/2010/main" val="132431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231084" y="641600"/>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Main Building</a:t>
            </a:r>
          </a:p>
        </p:txBody>
      </p:sp>
      <p:sp>
        <p:nvSpPr>
          <p:cNvPr id="9" name="Content Placeholder 2"/>
          <p:cNvSpPr txBox="1">
            <a:spLocks/>
          </p:cNvSpPr>
          <p:nvPr/>
        </p:nvSpPr>
        <p:spPr>
          <a:xfrm>
            <a:off x="457200" y="1524000"/>
            <a:ext cx="8229600" cy="42672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Approximately 555,449 square foot, two to four-story office/R&amp;D building </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Offices as well as special use facilities including laboratories, computer rooms, light assembly, a 300-seat cafeteria and a 117-seat auditorium</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Building is divided into self-contained wings connected via a central corridor</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Constructed in phases between 1969 and 1986</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Over the past 2 decades, members of the historic preservation community have made a push to highlight some of the earliest elements of the building’s design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ysClr val="windowText" lastClr="000000"/>
                </a:solidFill>
                <a:effectLst/>
                <a:uLnTx/>
                <a:uFillTx/>
                <a:latin typeface="Avant Garde"/>
                <a:ea typeface="+mn-ea"/>
              </a:rPr>
              <a:t>In particular, attention has been focused on the westernmost façade comprised of a two-story glass “catwalk”, the most visible component from I-270.  Connected to the catwalk are 4 office that extend westward from the building’s main north/south spine and are separated by small exterior courtyard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ysClr val="windowText" lastClr="000000"/>
                </a:solidFill>
                <a:effectLst/>
                <a:uLnTx/>
                <a:uFillTx/>
                <a:latin typeface="Avant Garde"/>
                <a:ea typeface="+mn-ea"/>
              </a:rPr>
              <a:t>The building has been considered for designation but has failed to achieve that status</a:t>
            </a:r>
          </a:p>
        </p:txBody>
      </p:sp>
      <p:sp>
        <p:nvSpPr>
          <p:cNvPr id="11" name="Content Placeholder 5"/>
          <p:cNvSpPr txBox="1">
            <a:spLocks/>
          </p:cNvSpPr>
          <p:nvPr/>
        </p:nvSpPr>
        <p:spPr>
          <a:xfrm>
            <a:off x="8945563" y="677863"/>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pic>
        <p:nvPicPr>
          <p:cNvPr id="12" name="Picture 11"/>
          <p:cNvPicPr>
            <a:picLocks noChangeAspect="1"/>
          </p:cNvPicPr>
          <p:nvPr/>
        </p:nvPicPr>
        <p:blipFill rotWithShape="1">
          <a:blip r:embed="rId4"/>
          <a:srcRect t="44547" b="17993"/>
          <a:stretch/>
        </p:blipFill>
        <p:spPr>
          <a:xfrm>
            <a:off x="814754" y="4785387"/>
            <a:ext cx="7315200" cy="1578860"/>
          </a:xfrm>
          <a:prstGeom prst="rect">
            <a:avLst/>
          </a:prstGeom>
        </p:spPr>
      </p:pic>
    </p:spTree>
    <p:extLst>
      <p:ext uri="{BB962C8B-B14F-4D97-AF65-F5344CB8AC3E}">
        <p14:creationId xmlns:p14="http://schemas.microsoft.com/office/powerpoint/2010/main" val="287601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 y="5395"/>
            <a:ext cx="9144000" cy="6858000"/>
          </a:xfrm>
          <a:prstGeom prst="rect">
            <a:avLst/>
          </a:prstGeom>
        </p:spPr>
      </p:pic>
      <p:sp>
        <p:nvSpPr>
          <p:cNvPr id="8" name="Title 1"/>
          <p:cNvSpPr txBox="1">
            <a:spLocks/>
          </p:cNvSpPr>
          <p:nvPr/>
        </p:nvSpPr>
        <p:spPr>
          <a:xfrm>
            <a:off x="0" y="801843"/>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1</a:t>
            </a:r>
            <a:r>
              <a:rPr kumimoji="0" lang="en-US" sz="2800" b="1" i="0" u="none" strike="noStrike" kern="1200" cap="none" spc="0" normalizeH="0" baseline="30000" noProof="0" dirty="0">
                <a:ln>
                  <a:noFill/>
                </a:ln>
                <a:solidFill>
                  <a:srgbClr val="6AA2B8"/>
                </a:solidFill>
                <a:effectLst/>
                <a:uLnTx/>
                <a:uFillTx/>
                <a:latin typeface="B Avant Garde Demi"/>
                <a:ea typeface="+mj-ea"/>
              </a:rPr>
              <a:t>st</a:t>
            </a:r>
            <a:r>
              <a:rPr kumimoji="0" lang="en-US" sz="2800" b="1" i="0" u="none" strike="noStrike" kern="1200" cap="none" spc="0" normalizeH="0" baseline="0" noProof="0" dirty="0">
                <a:ln>
                  <a:noFill/>
                </a:ln>
                <a:solidFill>
                  <a:srgbClr val="6AA2B8"/>
                </a:solidFill>
                <a:effectLst/>
                <a:uLnTx/>
                <a:uFillTx/>
                <a:latin typeface="B Avant Garde Demi"/>
                <a:ea typeface="+mj-ea"/>
              </a:rPr>
              <a:t> Floor Plan</a:t>
            </a:r>
            <a:endParaRPr kumimoji="0" lang="en-US" sz="2800" b="0" i="0" u="none" strike="noStrike" kern="1200" cap="none" spc="0" normalizeH="0" baseline="0" noProof="0" dirty="0">
              <a:ln>
                <a:noFill/>
              </a:ln>
              <a:solidFill>
                <a:srgbClr val="6AA2B8"/>
              </a:solidFill>
              <a:effectLst/>
              <a:uLnTx/>
              <a:uFillTx/>
              <a:latin typeface="B Avant Garde Demi"/>
              <a:ea typeface="+mj-ea"/>
            </a:endParaRPr>
          </a:p>
        </p:txBody>
      </p:sp>
      <p:pic>
        <p:nvPicPr>
          <p:cNvPr id="10" name="Picture 9"/>
          <p:cNvPicPr>
            <a:picLocks noChangeAspect="1"/>
          </p:cNvPicPr>
          <p:nvPr/>
        </p:nvPicPr>
        <p:blipFill>
          <a:blip r:embed="rId4"/>
          <a:stretch>
            <a:fillRect/>
          </a:stretch>
        </p:blipFill>
        <p:spPr>
          <a:xfrm>
            <a:off x="1321231" y="1447344"/>
            <a:ext cx="7060769" cy="4940906"/>
          </a:xfrm>
          <a:prstGeom prst="rect">
            <a:avLst/>
          </a:prstGeom>
        </p:spPr>
      </p:pic>
    </p:spTree>
    <p:extLst>
      <p:ext uri="{BB962C8B-B14F-4D97-AF65-F5344CB8AC3E}">
        <p14:creationId xmlns:p14="http://schemas.microsoft.com/office/powerpoint/2010/main" val="4184252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txBox="1">
            <a:spLocks/>
          </p:cNvSpPr>
          <p:nvPr/>
        </p:nvSpPr>
        <p:spPr>
          <a:xfrm>
            <a:off x="152400" y="899872"/>
            <a:ext cx="7467600" cy="2275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Main Building</a:t>
            </a:r>
            <a:endParaRPr kumimoji="0" lang="en-US" sz="2800" b="0" i="0" u="none" strike="noStrike" kern="1200" cap="none" spc="0" normalizeH="0" baseline="0" noProof="0" dirty="0">
              <a:ln>
                <a:noFill/>
              </a:ln>
              <a:solidFill>
                <a:srgbClr val="6AA2B8"/>
              </a:solidFill>
              <a:effectLst/>
              <a:uLnTx/>
              <a:uFillTx/>
              <a:latin typeface="B Avant Garde Demi"/>
              <a:ea typeface="+mj-ea"/>
            </a:endParaRPr>
          </a:p>
        </p:txBody>
      </p:sp>
      <p:pic>
        <p:nvPicPr>
          <p:cNvPr id="17" name="Picture 16"/>
          <p:cNvPicPr>
            <a:picLocks noChangeAspect="1"/>
          </p:cNvPicPr>
          <p:nvPr/>
        </p:nvPicPr>
        <p:blipFill>
          <a:blip r:embed="rId4"/>
          <a:stretch>
            <a:fillRect/>
          </a:stretch>
        </p:blipFill>
        <p:spPr>
          <a:xfrm>
            <a:off x="548315" y="1330029"/>
            <a:ext cx="3816773" cy="2544515"/>
          </a:xfrm>
          <a:prstGeom prst="rect">
            <a:avLst/>
          </a:prstGeom>
        </p:spPr>
      </p:pic>
      <p:pic>
        <p:nvPicPr>
          <p:cNvPr id="18" name="Picture 17"/>
          <p:cNvPicPr>
            <a:picLocks noChangeAspect="1"/>
          </p:cNvPicPr>
          <p:nvPr/>
        </p:nvPicPr>
        <p:blipFill>
          <a:blip r:embed="rId5"/>
          <a:stretch>
            <a:fillRect/>
          </a:stretch>
        </p:blipFill>
        <p:spPr>
          <a:xfrm>
            <a:off x="4827797" y="1301836"/>
            <a:ext cx="3650827" cy="2937773"/>
          </a:xfrm>
          <a:prstGeom prst="rect">
            <a:avLst/>
          </a:prstGeom>
        </p:spPr>
      </p:pic>
      <p:pic>
        <p:nvPicPr>
          <p:cNvPr id="19" name="Picture 18"/>
          <p:cNvPicPr>
            <a:picLocks noChangeAspect="1"/>
          </p:cNvPicPr>
          <p:nvPr/>
        </p:nvPicPr>
        <p:blipFill rotWithShape="1">
          <a:blip r:embed="rId6"/>
          <a:srcRect t="9466" b="6739"/>
          <a:stretch/>
        </p:blipFill>
        <p:spPr>
          <a:xfrm>
            <a:off x="4738823" y="4347198"/>
            <a:ext cx="3650827" cy="1917980"/>
          </a:xfrm>
          <a:prstGeom prst="rect">
            <a:avLst/>
          </a:prstGeom>
        </p:spPr>
      </p:pic>
      <p:pic>
        <p:nvPicPr>
          <p:cNvPr id="20" name="Picture 19"/>
          <p:cNvPicPr>
            <a:picLocks noChangeAspect="1"/>
          </p:cNvPicPr>
          <p:nvPr/>
        </p:nvPicPr>
        <p:blipFill rotWithShape="1">
          <a:blip r:embed="rId7"/>
          <a:srcRect t="9364" b="14041"/>
          <a:stretch/>
        </p:blipFill>
        <p:spPr>
          <a:xfrm>
            <a:off x="548315" y="4198653"/>
            <a:ext cx="3816773" cy="2086007"/>
          </a:xfrm>
          <a:prstGeom prst="rect">
            <a:avLst/>
          </a:prstGeom>
        </p:spPr>
      </p:pic>
    </p:spTree>
    <p:extLst>
      <p:ext uri="{BB962C8B-B14F-4D97-AF65-F5344CB8AC3E}">
        <p14:creationId xmlns:p14="http://schemas.microsoft.com/office/powerpoint/2010/main" val="551977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28600" y="1066800"/>
            <a:ext cx="2209800" cy="430887"/>
          </a:xfrm>
          <a:prstGeom prst="rect">
            <a:avLst/>
          </a:prstGeom>
          <a:noFill/>
        </p:spPr>
        <p:txBody>
          <a:bodyPr wrap="square" rtlCol="0">
            <a:spAutoFit/>
          </a:bodyPr>
          <a:lstStyle/>
          <a:p>
            <a:r>
              <a:rPr lang="en-US" sz="2200" dirty="0">
                <a:solidFill>
                  <a:srgbClr val="6AA2B8"/>
                </a:solidFill>
                <a:latin typeface="Trade Gothic LT Std Bold" pitchFamily="34" charset="0"/>
              </a:rPr>
              <a:t>AGENDA</a:t>
            </a:r>
          </a:p>
        </p:txBody>
      </p:sp>
      <p:sp>
        <p:nvSpPr>
          <p:cNvPr id="9" name="TextBox 8"/>
          <p:cNvSpPr txBox="1"/>
          <p:nvPr/>
        </p:nvSpPr>
        <p:spPr>
          <a:xfrm>
            <a:off x="838200" y="1981200"/>
            <a:ext cx="7315200" cy="313932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200" dirty="0">
                <a:latin typeface="Trade Gothic LT Std" pitchFamily="34" charset="0"/>
              </a:rPr>
              <a:t>Welcome Participants</a:t>
            </a:r>
          </a:p>
          <a:p>
            <a:pPr marL="342900" indent="-342900">
              <a:lnSpc>
                <a:spcPct val="150000"/>
              </a:lnSpc>
              <a:buFont typeface="Arial" panose="020B0604020202020204" pitchFamily="34" charset="0"/>
              <a:buChar char="•"/>
            </a:pPr>
            <a:r>
              <a:rPr lang="en-US" sz="2200" dirty="0">
                <a:latin typeface="Trade Gothic LT Std" pitchFamily="34" charset="0"/>
              </a:rPr>
              <a:t>Consultant Sponsors</a:t>
            </a:r>
          </a:p>
          <a:p>
            <a:pPr marL="342900" indent="-342900">
              <a:lnSpc>
                <a:spcPct val="150000"/>
              </a:lnSpc>
              <a:buFont typeface="Arial" panose="020B0604020202020204" pitchFamily="34" charset="0"/>
              <a:buChar char="•"/>
            </a:pPr>
            <a:r>
              <a:rPr lang="en-US" sz="2200" dirty="0">
                <a:latin typeface="Trade Gothic LT Std" pitchFamily="34" charset="0"/>
              </a:rPr>
              <a:t>Challenge Calendar</a:t>
            </a:r>
          </a:p>
          <a:p>
            <a:pPr marL="342900" indent="-342900">
              <a:lnSpc>
                <a:spcPct val="150000"/>
              </a:lnSpc>
              <a:buFont typeface="Arial" panose="020B0604020202020204" pitchFamily="34" charset="0"/>
              <a:buChar char="•"/>
            </a:pPr>
            <a:r>
              <a:rPr lang="en-US" sz="2200" dirty="0">
                <a:latin typeface="Trade Gothic LT Std" pitchFamily="34" charset="0"/>
              </a:rPr>
              <a:t>Case Presentation</a:t>
            </a:r>
          </a:p>
          <a:p>
            <a:pPr marL="342900" indent="-342900">
              <a:lnSpc>
                <a:spcPct val="150000"/>
              </a:lnSpc>
              <a:buFont typeface="Arial" panose="020B0604020202020204" pitchFamily="34" charset="0"/>
              <a:buChar char="•"/>
            </a:pPr>
            <a:r>
              <a:rPr lang="en-US" sz="2200" dirty="0">
                <a:latin typeface="Trade Gothic LT Std" pitchFamily="34" charset="0"/>
              </a:rPr>
              <a:t>Team Assignments</a:t>
            </a:r>
          </a:p>
          <a:p>
            <a:pPr marL="342900" indent="-342900">
              <a:lnSpc>
                <a:spcPct val="150000"/>
              </a:lnSpc>
              <a:buFont typeface="Arial" panose="020B0604020202020204" pitchFamily="34" charset="0"/>
              <a:buChar char="•"/>
            </a:pPr>
            <a:r>
              <a:rPr lang="en-US" sz="2200" dirty="0">
                <a:latin typeface="Trade Gothic LT Std" pitchFamily="34" charset="0"/>
              </a:rPr>
              <a:t>Questions?</a:t>
            </a:r>
          </a:p>
        </p:txBody>
      </p:sp>
    </p:spTree>
    <p:extLst>
      <p:ext uri="{BB962C8B-B14F-4D97-AF65-F5344CB8AC3E}">
        <p14:creationId xmlns:p14="http://schemas.microsoft.com/office/powerpoint/2010/main" val="3064840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304801" y="759612"/>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Location</a:t>
            </a:r>
          </a:p>
        </p:txBody>
      </p:sp>
      <p:sp>
        <p:nvSpPr>
          <p:cNvPr id="10" name="Content Placeholder 2"/>
          <p:cNvSpPr txBox="1">
            <a:spLocks/>
          </p:cNvSpPr>
          <p:nvPr/>
        </p:nvSpPr>
        <p:spPr>
          <a:xfrm>
            <a:off x="281782" y="1584261"/>
            <a:ext cx="8229600" cy="5138525"/>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lang="en-US" dirty="0">
                <a:solidFill>
                  <a:sysClr val="windowText" lastClr="000000"/>
                </a:solidFill>
              </a:rPr>
              <a:t>H</a:t>
            </a:r>
            <a:r>
              <a:rPr lang="en-US" dirty="0">
                <a:solidFill>
                  <a:sysClr val="windowText" lastClr="000000"/>
                </a:solidFill>
                <a:latin typeface="Trade Gothic LT Std"/>
              </a:rPr>
              <a:t>eart of the I-270 Corridor with 3,600 feet of I-270 frontage </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lang="en-US" dirty="0">
                <a:solidFill>
                  <a:sysClr val="windowText" lastClr="000000"/>
                </a:solidFill>
                <a:latin typeface="Trade Gothic LT Std"/>
              </a:rPr>
              <a:t>Planned four-way interchange </a:t>
            </a:r>
            <a:r>
              <a:rPr kumimoji="0" lang="en-US" sz="1600" b="0" i="0" u="none" strike="noStrike" kern="1200" cap="none" spc="0" normalizeH="0" baseline="0" noProof="0" dirty="0">
                <a:ln>
                  <a:noFill/>
                </a:ln>
                <a:solidFill>
                  <a:sysClr val="windowText" lastClr="000000"/>
                </a:solidFill>
                <a:effectLst/>
                <a:uLnTx/>
                <a:uFillTx/>
                <a:latin typeface="Avant Garde"/>
                <a:ea typeface="+mn-ea"/>
              </a:rPr>
              <a:t>East side of I-270, 25 miles from Washington, DC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Near the Property is the Clarksburg Town Center, a multifaceted development designed to replicate an urban walkable community with residential, retail, and office space.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Clarksburg Village Center, located at Snowden Farm Parkway and Little Seneca Parkway, offers a variety of retail and food-service amenities to the Clarksburg community.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West side of I-270, is Cabin Branch, a 535-acre site has been planned for 2.4 million square feet of commercial space, 450,000 square feet of outlet retail, as well as residential housing, a hotel, and several walking paths.  This project has already started delivering in 2016.</a:t>
            </a:r>
          </a:p>
        </p:txBody>
      </p:sp>
      <p:sp>
        <p:nvSpPr>
          <p:cNvPr id="11" name="Footer Placeholder 3"/>
          <p:cNvSpPr txBox="1">
            <a:spLocks/>
          </p:cNvSpPr>
          <p:nvPr/>
        </p:nvSpPr>
        <p:spPr>
          <a:xfrm>
            <a:off x="304801" y="6990415"/>
            <a:ext cx="7748954" cy="189635"/>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tx1">
                    <a:tint val="75000"/>
                  </a:schemeClr>
                </a:solidFill>
                <a:latin typeface="Avant Garde"/>
                <a:ea typeface="+mn-ea"/>
                <a:cs typeface="Avant Gar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vant Garde"/>
              <a:ea typeface="+mn-ea"/>
            </a:endParaRPr>
          </a:p>
        </p:txBody>
      </p:sp>
      <p:sp>
        <p:nvSpPr>
          <p:cNvPr id="13" name="Content Placeholder 5"/>
          <p:cNvSpPr txBox="1">
            <a:spLocks/>
          </p:cNvSpPr>
          <p:nvPr/>
        </p:nvSpPr>
        <p:spPr>
          <a:xfrm>
            <a:off x="8793163" y="1136438"/>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Tree>
    <p:extLst>
      <p:ext uri="{BB962C8B-B14F-4D97-AF65-F5344CB8AC3E}">
        <p14:creationId xmlns:p14="http://schemas.microsoft.com/office/powerpoint/2010/main" val="412508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304801" y="759612"/>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Access</a:t>
            </a:r>
          </a:p>
        </p:txBody>
      </p:sp>
      <p:sp>
        <p:nvSpPr>
          <p:cNvPr id="10" name="Content Placeholder 2"/>
          <p:cNvSpPr txBox="1">
            <a:spLocks/>
          </p:cNvSpPr>
          <p:nvPr/>
        </p:nvSpPr>
        <p:spPr>
          <a:xfrm>
            <a:off x="281782" y="1584261"/>
            <a:ext cx="8229600" cy="5138525"/>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Avant Garde"/>
                <a:ea typeface="+mn-ea"/>
              </a:rPr>
              <a:t>Access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Primary access to the Property is via the Route 121 interchange of I-270, a full interchange with Route 121 East (</a:t>
            </a:r>
            <a:r>
              <a:rPr kumimoji="0" lang="en-US" sz="1600" b="0" i="0" u="none" strike="noStrike" kern="1200" cap="none" spc="0" normalizeH="0" baseline="0" noProof="0" dirty="0" err="1">
                <a:ln>
                  <a:noFill/>
                </a:ln>
                <a:solidFill>
                  <a:sysClr val="windowText" lastClr="000000"/>
                </a:solidFill>
                <a:effectLst/>
                <a:uLnTx/>
                <a:uFillTx/>
                <a:latin typeface="Avant Garde"/>
                <a:ea typeface="+mn-ea"/>
              </a:rPr>
              <a:t>Stringtown</a:t>
            </a:r>
            <a:r>
              <a:rPr kumimoji="0" lang="en-US" sz="1600" b="0" i="0" u="none" strike="noStrike" kern="1200" cap="none" spc="0" normalizeH="0" baseline="0" noProof="0" dirty="0">
                <a:ln>
                  <a:noFill/>
                </a:ln>
                <a:solidFill>
                  <a:sysClr val="windowText" lastClr="000000"/>
                </a:solidFill>
                <a:effectLst/>
                <a:uLnTx/>
                <a:uFillTx/>
                <a:latin typeface="Avant Garde"/>
                <a:ea typeface="+mn-ea"/>
              </a:rPr>
              <a:t> Road)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Accessible from Route 355 (Frederick Road) via Shawnee Lane which proceeds approximately ½ mile due west to the COMSAT Campus.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County Master Plan recognizes the need to identify additional interchange capacity along I-270. The Master Plan recommends a new interchange with I-270 at the extension of Little Seneca Parkway. This interchange, which would serve the southern portion of Clarksburg, is proposed to be located in the southwest portion of the COMSAT property, approximately 800 feet north of West Old Baltimore Road.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Avant Garde"/>
                <a:ea typeface="+mn-ea"/>
              </a:rPr>
              <a:t>Corridor Cities </a:t>
            </a:r>
            <a:r>
              <a:rPr kumimoji="0" lang="en-US" sz="1600" b="0" i="0" u="none" strike="noStrike" kern="1200" cap="none" spc="0" normalizeH="0" baseline="0" noProof="0" dirty="0" err="1">
                <a:ln>
                  <a:noFill/>
                </a:ln>
                <a:solidFill>
                  <a:sysClr val="windowText" lastClr="000000"/>
                </a:solidFill>
                <a:effectLst/>
                <a:uLnTx/>
                <a:uFillTx/>
                <a:latin typeface="Avant Garde"/>
                <a:ea typeface="+mn-ea"/>
              </a:rPr>
              <a:t>Transitways</a:t>
            </a:r>
            <a:r>
              <a:rPr kumimoji="0" lang="en-US" sz="1600" b="0" i="0" u="none" strike="noStrike" kern="1200" cap="none" spc="0" normalizeH="0" baseline="0" noProof="0" dirty="0">
                <a:ln>
                  <a:noFill/>
                </a:ln>
                <a:solidFill>
                  <a:sysClr val="windowText" lastClr="000000"/>
                </a:solidFill>
                <a:effectLst/>
                <a:uLnTx/>
                <a:uFillTx/>
                <a:latin typeface="Avant Garde"/>
                <a:ea typeface="+mn-ea"/>
              </a:rPr>
              <a:t> (CCT) will terminate at the COMSAT Campus, providing bus rapid transit along the I-270 Corridor between the Property and the Shady Grove Metrorail station.</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1" i="0" u="none" strike="noStrike" kern="1200" cap="none" spc="0" normalizeH="0" baseline="0" noProof="0" dirty="0">
                <a:ln>
                  <a:noFill/>
                </a:ln>
                <a:solidFill>
                  <a:srgbClr val="00673E"/>
                </a:solidFill>
                <a:effectLst/>
                <a:uLnTx/>
                <a:uFillTx/>
                <a:latin typeface="Avant Garde"/>
                <a:ea typeface="+mn-ea"/>
              </a:rPr>
              <a:t>For the purposes of this case, please assume these features are required, but</a:t>
            </a:r>
            <a:r>
              <a:rPr kumimoji="0" lang="en-US" sz="1800" b="1" i="0" u="none" strike="noStrike" kern="1200" cap="none" spc="0" normalizeH="0" noProof="0" dirty="0">
                <a:ln>
                  <a:noFill/>
                </a:ln>
                <a:solidFill>
                  <a:srgbClr val="00673E"/>
                </a:solidFill>
                <a:effectLst/>
                <a:uLnTx/>
                <a:uFillTx/>
                <a:latin typeface="Avant Garde"/>
                <a:ea typeface="+mn-ea"/>
              </a:rPr>
              <a:t> </a:t>
            </a:r>
            <a:r>
              <a:rPr kumimoji="0" lang="en-US" sz="1800" b="1" i="0" u="none" strike="noStrike" kern="1200" cap="none" spc="0" normalizeH="0" baseline="0" noProof="0" dirty="0">
                <a:ln>
                  <a:noFill/>
                </a:ln>
                <a:solidFill>
                  <a:srgbClr val="00673E"/>
                </a:solidFill>
                <a:effectLst/>
                <a:uLnTx/>
                <a:uFillTx/>
                <a:latin typeface="Avant Garde"/>
                <a:ea typeface="+mn-ea"/>
              </a:rPr>
              <a:t>that their specific locations may be reasonably adjusted in order to achieve the</a:t>
            </a:r>
            <a:r>
              <a:rPr kumimoji="0" lang="en-US" sz="1800" b="1" i="0" u="none" strike="noStrike" kern="1200" cap="none" spc="0" normalizeH="0" noProof="0" dirty="0">
                <a:ln>
                  <a:noFill/>
                </a:ln>
                <a:solidFill>
                  <a:srgbClr val="00673E"/>
                </a:solidFill>
                <a:effectLst/>
                <a:uLnTx/>
                <a:uFillTx/>
                <a:latin typeface="Avant Garde"/>
                <a:ea typeface="+mn-ea"/>
              </a:rPr>
              <a:t> </a:t>
            </a:r>
            <a:r>
              <a:rPr kumimoji="0" lang="en-US" sz="1800" b="1" i="0" u="none" strike="noStrike" kern="1200" cap="none" spc="0" normalizeH="0" baseline="0" noProof="0" dirty="0">
                <a:ln>
                  <a:noFill/>
                </a:ln>
                <a:solidFill>
                  <a:srgbClr val="00673E"/>
                </a:solidFill>
                <a:effectLst/>
                <a:uLnTx/>
                <a:uFillTx/>
                <a:latin typeface="Avant Garde"/>
                <a:ea typeface="+mn-ea"/>
              </a:rPr>
              <a:t>vision of a new masterplan.</a:t>
            </a:r>
          </a:p>
        </p:txBody>
      </p:sp>
      <p:sp>
        <p:nvSpPr>
          <p:cNvPr id="11" name="Footer Placeholder 3"/>
          <p:cNvSpPr txBox="1">
            <a:spLocks/>
          </p:cNvSpPr>
          <p:nvPr/>
        </p:nvSpPr>
        <p:spPr>
          <a:xfrm>
            <a:off x="304801" y="6990415"/>
            <a:ext cx="7748954" cy="189635"/>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tx1">
                    <a:tint val="75000"/>
                  </a:schemeClr>
                </a:solidFill>
                <a:latin typeface="Avant Garde"/>
                <a:ea typeface="+mn-ea"/>
                <a:cs typeface="Avant Gar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vant Garde"/>
              <a:ea typeface="+mn-ea"/>
            </a:endParaRPr>
          </a:p>
        </p:txBody>
      </p:sp>
      <p:sp>
        <p:nvSpPr>
          <p:cNvPr id="13" name="Content Placeholder 5"/>
          <p:cNvSpPr txBox="1">
            <a:spLocks/>
          </p:cNvSpPr>
          <p:nvPr/>
        </p:nvSpPr>
        <p:spPr>
          <a:xfrm>
            <a:off x="8793163" y="1136438"/>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Tree>
    <p:extLst>
      <p:ext uri="{BB962C8B-B14F-4D97-AF65-F5344CB8AC3E}">
        <p14:creationId xmlns:p14="http://schemas.microsoft.com/office/powerpoint/2010/main" val="2438098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152400" y="838199"/>
            <a:ext cx="7924800" cy="57987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6AA2B8"/>
                </a:solidFill>
                <a:effectLst/>
                <a:uLnTx/>
                <a:uFillTx/>
                <a:latin typeface="B Avant Garde Demi"/>
                <a:ea typeface="+mj-ea"/>
              </a:rPr>
              <a:t>Site – Consolidated Diagram</a:t>
            </a:r>
            <a:endParaRPr kumimoji="0" lang="en-US" b="0" i="0" u="none" strike="noStrike" kern="1200" cap="none" spc="0" normalizeH="0" baseline="0" noProof="0" dirty="0">
              <a:ln>
                <a:noFill/>
              </a:ln>
              <a:solidFill>
                <a:srgbClr val="6AA2B8"/>
              </a:solidFill>
              <a:effectLst/>
              <a:uLnTx/>
              <a:uFillTx/>
              <a:latin typeface="B Avant Garde Demi"/>
              <a:ea typeface="+mj-ea"/>
            </a:endParaRPr>
          </a:p>
        </p:txBody>
      </p:sp>
      <p:pic>
        <p:nvPicPr>
          <p:cNvPr id="10" name="Picture 9"/>
          <p:cNvPicPr>
            <a:picLocks noChangeAspect="1"/>
          </p:cNvPicPr>
          <p:nvPr/>
        </p:nvPicPr>
        <p:blipFill>
          <a:blip r:embed="rId4"/>
          <a:stretch>
            <a:fillRect/>
          </a:stretch>
        </p:blipFill>
        <p:spPr>
          <a:xfrm>
            <a:off x="457200" y="1620726"/>
            <a:ext cx="7620000" cy="4410895"/>
          </a:xfrm>
          <a:prstGeom prst="rect">
            <a:avLst/>
          </a:prstGeom>
        </p:spPr>
      </p:pic>
    </p:spTree>
    <p:extLst>
      <p:ext uri="{BB962C8B-B14F-4D97-AF65-F5344CB8AC3E}">
        <p14:creationId xmlns:p14="http://schemas.microsoft.com/office/powerpoint/2010/main" val="3303332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481131" y="837921"/>
            <a:ext cx="8229600" cy="76466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AA2B8"/>
                </a:solidFill>
                <a:effectLst/>
                <a:uLnTx/>
                <a:uFillTx/>
                <a:latin typeface="B Avant Garde Demi"/>
                <a:ea typeface="+mj-ea"/>
              </a:rPr>
              <a:t>Aerial and Diagram Comparison</a:t>
            </a:r>
            <a:endParaRPr kumimoji="0" lang="en-US" sz="2800" b="0" i="0" u="none" strike="noStrike" kern="1200" cap="none" spc="0" normalizeH="0" baseline="0" noProof="0" dirty="0">
              <a:ln>
                <a:noFill/>
              </a:ln>
              <a:solidFill>
                <a:srgbClr val="6AA2B8"/>
              </a:solidFill>
              <a:effectLst/>
              <a:uLnTx/>
              <a:uFillTx/>
              <a:latin typeface="B Avant Garde Demi"/>
              <a:ea typeface="+mj-ea"/>
            </a:endParaRPr>
          </a:p>
        </p:txBody>
      </p:sp>
      <p:pic>
        <p:nvPicPr>
          <p:cNvPr id="10" name="Picture 9"/>
          <p:cNvPicPr>
            <a:picLocks noChangeAspect="1"/>
          </p:cNvPicPr>
          <p:nvPr/>
        </p:nvPicPr>
        <p:blipFill rotWithShape="1">
          <a:blip r:embed="rId4"/>
          <a:srcRect r="22861"/>
          <a:stretch/>
        </p:blipFill>
        <p:spPr>
          <a:xfrm rot="5400000">
            <a:off x="6271385" y="2548321"/>
            <a:ext cx="3200400" cy="2401577"/>
          </a:xfrm>
          <a:prstGeom prst="rect">
            <a:avLst/>
          </a:prstGeom>
        </p:spPr>
      </p:pic>
      <p:pic>
        <p:nvPicPr>
          <p:cNvPr id="11" name="Picture 10"/>
          <p:cNvPicPr>
            <a:picLocks noChangeAspect="1"/>
          </p:cNvPicPr>
          <p:nvPr/>
        </p:nvPicPr>
        <p:blipFill rotWithShape="1">
          <a:blip r:embed="rId5"/>
          <a:srcRect r="21389"/>
          <a:stretch/>
        </p:blipFill>
        <p:spPr>
          <a:xfrm rot="5400000">
            <a:off x="3720569" y="2543140"/>
            <a:ext cx="3200400" cy="2411938"/>
          </a:xfrm>
          <a:prstGeom prst="rect">
            <a:avLst/>
          </a:prstGeom>
        </p:spPr>
      </p:pic>
      <p:pic>
        <p:nvPicPr>
          <p:cNvPr id="12" name="Picture 11"/>
          <p:cNvPicPr>
            <a:picLocks noChangeAspect="1"/>
          </p:cNvPicPr>
          <p:nvPr/>
        </p:nvPicPr>
        <p:blipFill rotWithShape="1">
          <a:blip r:embed="rId6"/>
          <a:srcRect l="25926" t="5279" r="18611"/>
          <a:stretch/>
        </p:blipFill>
        <p:spPr>
          <a:xfrm>
            <a:off x="313141" y="2202483"/>
            <a:ext cx="3657600" cy="3146826"/>
          </a:xfrm>
          <a:prstGeom prst="rect">
            <a:avLst/>
          </a:prstGeom>
        </p:spPr>
      </p:pic>
    </p:spTree>
    <p:extLst>
      <p:ext uri="{BB962C8B-B14F-4D97-AF65-F5344CB8AC3E}">
        <p14:creationId xmlns:p14="http://schemas.microsoft.com/office/powerpoint/2010/main" val="1340228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10" name="Title 1"/>
          <p:cNvSpPr txBox="1">
            <a:spLocks/>
          </p:cNvSpPr>
          <p:nvPr/>
        </p:nvSpPr>
        <p:spPr>
          <a:xfrm>
            <a:off x="76200" y="677863"/>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AA2B8"/>
                </a:solidFill>
                <a:effectLst/>
                <a:uLnTx/>
                <a:uFillTx/>
                <a:latin typeface="B Avant Garde Demi"/>
                <a:ea typeface="+mj-ea"/>
              </a:rPr>
              <a:t>Zoning</a:t>
            </a:r>
          </a:p>
        </p:txBody>
      </p:sp>
      <p:sp>
        <p:nvSpPr>
          <p:cNvPr id="11" name="Content Placeholder 2"/>
          <p:cNvSpPr txBox="1">
            <a:spLocks/>
          </p:cNvSpPr>
          <p:nvPr/>
        </p:nvSpPr>
        <p:spPr>
          <a:xfrm>
            <a:off x="457201" y="1592263"/>
            <a:ext cx="8229600" cy="5138525"/>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Montgomery County Council adopted a countywide zoning change</a:t>
            </a:r>
          </a:p>
          <a:p>
            <a:pPr marL="86868" marR="0" lvl="0" indent="0" algn="l" defTabSz="457200" rtl="0" eaLnBrk="1" fontAlgn="auto" latinLnBrk="0" hangingPunct="1">
              <a:lnSpc>
                <a:spcPct val="100000"/>
              </a:lnSpc>
              <a:spcBef>
                <a:spcPct val="20000"/>
              </a:spcBef>
              <a:spcAft>
                <a:spcPts val="0"/>
              </a:spcAft>
              <a:buClr>
                <a:srgbClr val="BE1E00"/>
              </a:buClr>
              <a:buSzPct val="79000"/>
              <a:buNone/>
              <a:tabLst/>
              <a:defRPr/>
            </a:pPr>
            <a:endParaRPr kumimoji="0" lang="en-US" sz="18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Eliminated I-3 Zone replaced it with EOF Zone (Employment Office, specifically EOF-0.75)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Permitted uses in the EOF-0.75 Zone are similar to the I-3 Zone, with the exception that it will allow up to 30% of the eligible FAR to be designated for residential development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Zoning attorneys consulted by the Owner have advised that it would have an excellent chance of being rezoned to the CRT Zone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CRT Zone, under the new ordinance, would allow for more density overall, more retail density, and potentially more residential density</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600" b="0" i="0" u="none" strike="noStrike" kern="1200" cap="none" spc="0" normalizeH="0" baseline="0" noProof="0" dirty="0">
              <a:ln>
                <a:noFill/>
              </a:ln>
              <a:solidFill>
                <a:sysClr val="windowText" lastClr="000000"/>
              </a:solidFill>
              <a:effectLst/>
              <a:uLnTx/>
              <a:uFillTx/>
              <a:latin typeface="Trade Gothic LT Std"/>
            </a:endParaRPr>
          </a:p>
        </p:txBody>
      </p:sp>
      <p:sp>
        <p:nvSpPr>
          <p:cNvPr id="13" name="Content Placeholder 5"/>
          <p:cNvSpPr txBox="1">
            <a:spLocks/>
          </p:cNvSpPr>
          <p:nvPr/>
        </p:nvSpPr>
        <p:spPr>
          <a:xfrm>
            <a:off x="8945563" y="677863"/>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Tree>
    <p:extLst>
      <p:ext uri="{BB962C8B-B14F-4D97-AF65-F5344CB8AC3E}">
        <p14:creationId xmlns:p14="http://schemas.microsoft.com/office/powerpoint/2010/main" val="254661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p:nvSpPr>
        <p:spPr>
          <a:xfrm>
            <a:off x="76200" y="677863"/>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AA2B8"/>
                </a:solidFill>
                <a:effectLst/>
                <a:uLnTx/>
                <a:uFillTx/>
                <a:latin typeface="B Avant Garde Demi"/>
                <a:ea typeface="+mj-ea"/>
              </a:rPr>
              <a:t>Zoning (cont.)</a:t>
            </a:r>
          </a:p>
        </p:txBody>
      </p:sp>
      <p:sp>
        <p:nvSpPr>
          <p:cNvPr id="11" name="Content Placeholder 2"/>
          <p:cNvSpPr txBox="1">
            <a:spLocks/>
          </p:cNvSpPr>
          <p:nvPr/>
        </p:nvSpPr>
        <p:spPr>
          <a:xfrm>
            <a:off x="457201" y="1592263"/>
            <a:ext cx="8229600" cy="5138525"/>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1" i="0" u="none" strike="noStrike" kern="1200" cap="none" spc="0" normalizeH="0" baseline="0" noProof="0" dirty="0">
                <a:ln>
                  <a:noFill/>
                </a:ln>
                <a:solidFill>
                  <a:sysClr val="windowText" lastClr="000000"/>
                </a:solidFill>
                <a:effectLst/>
                <a:uLnTx/>
                <a:uFillTx/>
                <a:latin typeface="Trade Gothic LT Std"/>
              </a:rPr>
              <a:t>Specific zoning requirements under the EOF designation</a:t>
            </a:r>
            <a:r>
              <a:rPr kumimoji="0" lang="en-US" sz="1800" b="0" i="0" u="none" strike="noStrike" kern="1200" cap="none" spc="0" normalizeH="0" baseline="0" noProof="0" dirty="0">
                <a:ln>
                  <a:noFill/>
                </a:ln>
                <a:solidFill>
                  <a:sysClr val="windowText" lastClr="000000"/>
                </a:solidFill>
                <a:effectLst/>
                <a:uLnTx/>
                <a:uFillTx/>
                <a:latin typeface="Trade Gothic LT Std"/>
              </a:rPr>
              <a:t>, including height limitations and residential lot densities, are as follows: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Height limitation: 100 feet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Maximum density: commercial floor area: 4,000,000 sf (manufacturing, industrial, retail, office; 40% life sciences condition to achieve max)</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Maximum density: residential dwelling units: 1,200 – 1,400  (30% of total development gross floor area)</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Maximum density: total gross floor area: 5,714,000</a:t>
            </a:r>
          </a:p>
          <a:p>
            <a:pPr indent="-285750">
              <a:buClrTx/>
              <a:buSzTx/>
              <a:buFont typeface="Arial"/>
              <a:buChar char="–"/>
              <a:defRPr/>
            </a:pPr>
            <a:r>
              <a:rPr lang="en-US" dirty="0">
                <a:solidFill>
                  <a:sysClr val="windowText" lastClr="000000"/>
                </a:solidFill>
                <a:latin typeface="Trade Gothic LT Std"/>
              </a:rPr>
              <a:t>CRT may offer flexibility on total amount of varying product types</a:t>
            </a:r>
          </a:p>
          <a:p>
            <a:pPr lvl="1">
              <a:defRPr/>
            </a:pPr>
            <a:r>
              <a:rPr lang="en-US" dirty="0">
                <a:solidFill>
                  <a:sysClr val="windowText" lastClr="000000"/>
                </a:solidFill>
                <a:latin typeface="Trade Gothic LT Std"/>
              </a:rPr>
              <a:t>Evaluate why you may want a change in Zoning </a:t>
            </a:r>
            <a:r>
              <a:rPr lang="en-US" dirty="0" err="1">
                <a:solidFill>
                  <a:sysClr val="windowText" lastClr="000000"/>
                </a:solidFill>
                <a:latin typeface="Trade Gothic LT Std"/>
              </a:rPr>
              <a:t>designtion</a:t>
            </a:r>
            <a:endParaRPr lang="en-US" dirty="0">
              <a:solidFill>
                <a:sysClr val="windowText" lastClr="000000"/>
              </a:solidFill>
              <a:latin typeface="Trade Gothic LT Std"/>
            </a:endParaRPr>
          </a:p>
          <a:p>
            <a:pPr indent="-285750">
              <a:buClrTx/>
              <a:buSzTx/>
              <a:buFont typeface="Arial"/>
              <a:buChar char="–"/>
              <a:defRPr/>
            </a:pPr>
            <a:endParaRPr kumimoji="0" lang="en-US" b="0" i="0" u="none" strike="noStrike" kern="1200" cap="none" spc="0" normalizeH="0" baseline="0" noProof="0" dirty="0">
              <a:ln>
                <a:noFill/>
              </a:ln>
              <a:solidFill>
                <a:sysClr val="windowText" lastClr="000000"/>
              </a:solidFill>
              <a:effectLst/>
              <a:uLnTx/>
              <a:uFillTx/>
              <a:latin typeface="Trade Gothic LT Std"/>
            </a:endParaRPr>
          </a:p>
        </p:txBody>
      </p:sp>
      <p:sp>
        <p:nvSpPr>
          <p:cNvPr id="13" name="Content Placeholder 5"/>
          <p:cNvSpPr txBox="1">
            <a:spLocks/>
          </p:cNvSpPr>
          <p:nvPr/>
        </p:nvSpPr>
        <p:spPr>
          <a:xfrm>
            <a:off x="8945563" y="677863"/>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Tree>
    <p:extLst>
      <p:ext uri="{BB962C8B-B14F-4D97-AF65-F5344CB8AC3E}">
        <p14:creationId xmlns:p14="http://schemas.microsoft.com/office/powerpoint/2010/main" val="1415466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 y="0"/>
            <a:ext cx="9144000" cy="6858000"/>
          </a:xfrm>
          <a:prstGeom prst="rect">
            <a:avLst/>
          </a:prstGeom>
        </p:spPr>
      </p:pic>
      <p:sp>
        <p:nvSpPr>
          <p:cNvPr id="9" name="Content Placeholder 2"/>
          <p:cNvSpPr txBox="1">
            <a:spLocks/>
          </p:cNvSpPr>
          <p:nvPr/>
        </p:nvSpPr>
        <p:spPr>
          <a:xfrm>
            <a:off x="457200" y="1447800"/>
            <a:ext cx="8229600" cy="5138525"/>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Create a masterplan and strategy to redevelop the entire property</a:t>
            </a:r>
          </a:p>
          <a:p>
            <a:pPr marL="86868" marR="0" lvl="0" indent="0" algn="l" defTabSz="457200" rtl="0" eaLnBrk="1" fontAlgn="auto" latinLnBrk="0" hangingPunct="1">
              <a:lnSpc>
                <a:spcPct val="100000"/>
              </a:lnSpc>
              <a:spcBef>
                <a:spcPct val="20000"/>
              </a:spcBef>
              <a:spcAft>
                <a:spcPts val="0"/>
              </a:spcAft>
              <a:buClr>
                <a:srgbClr val="BE1E00"/>
              </a:buClr>
              <a:buSzPct val="79000"/>
              <a:buNone/>
              <a:tabLst/>
              <a:defRPr/>
            </a:pPr>
            <a:endParaRPr kumimoji="0" lang="en-US" sz="16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Diagram of proposed uses</a:t>
            </a:r>
            <a:r>
              <a:rPr kumimoji="0" lang="en-US" sz="1400" b="0" i="0" u="none" strike="noStrike" kern="1200" cap="none" spc="0" normalizeH="0" baseline="0" noProof="0" dirty="0">
                <a:ln>
                  <a:noFill/>
                </a:ln>
                <a:solidFill>
                  <a:sysClr val="windowText" lastClr="000000"/>
                </a:solidFill>
                <a:effectLst/>
                <a:uLnTx/>
                <a:uFillTx/>
                <a:latin typeface="Trade Gothic LT Std"/>
              </a:rPr>
              <a:t>; </a:t>
            </a:r>
            <a:r>
              <a:rPr lang="en-US" dirty="0">
                <a:solidFill>
                  <a:sysClr val="windowText" lastClr="000000"/>
                </a:solidFill>
                <a:latin typeface="Trade Gothic LT Std"/>
              </a:rPr>
              <a:t>t</a:t>
            </a:r>
            <a:r>
              <a:rPr kumimoji="0" lang="en-US" sz="1600" b="0" i="0" u="none" strike="noStrike" kern="1200" cap="none" spc="0" normalizeH="0" baseline="0" noProof="0" dirty="0" err="1">
                <a:ln>
                  <a:noFill/>
                </a:ln>
                <a:solidFill>
                  <a:sysClr val="windowText" lastClr="000000"/>
                </a:solidFill>
                <a:effectLst/>
                <a:uLnTx/>
                <a:uFillTx/>
                <a:latin typeface="Trade Gothic LT Std"/>
              </a:rPr>
              <a:t>iming</a:t>
            </a:r>
            <a:r>
              <a:rPr kumimoji="0" lang="en-US" sz="1600" b="0" i="0" u="none" strike="noStrike" kern="1200" cap="none" spc="0" normalizeH="0" baseline="0" noProof="0" dirty="0">
                <a:ln>
                  <a:noFill/>
                </a:ln>
                <a:solidFill>
                  <a:sysClr val="windowText" lastClr="000000"/>
                </a:solidFill>
                <a:effectLst/>
                <a:uLnTx/>
                <a:uFillTx/>
                <a:latin typeface="Trade Gothic LT Std"/>
              </a:rPr>
              <a:t> and phasing of the whole development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May include none, some or all of the Main Building or auxiliary buildings</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ysClr val="windowText" lastClr="000000"/>
                </a:solidFill>
                <a:effectLst/>
                <a:uLnTx/>
                <a:uFillTx/>
                <a:latin typeface="Trade Gothic LT Std"/>
              </a:rPr>
              <a:t>If portions of the buildings are to be retained, a clear diagram of what is to be retained, along with an explanation of the expected costs, use trade-offs, and other relevant factors must be provided</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ysClr val="windowText" lastClr="000000"/>
              </a:solidFill>
              <a:effectLst/>
              <a:uLnTx/>
              <a:uFillTx/>
              <a:latin typeface="Trade Gothic LT Std"/>
            </a:endParaRPr>
          </a:p>
          <a:p>
            <a:pPr marL="914400" marR="0" lvl="2" indent="0" algn="l" defTabSz="457200" rtl="0" eaLnBrk="1" fontAlgn="auto" latinLnBrk="0" hangingPunct="1">
              <a:lnSpc>
                <a:spcPct val="100000"/>
              </a:lnSpc>
              <a:spcBef>
                <a:spcPct val="20000"/>
              </a:spcBef>
              <a:spcAft>
                <a:spcPts val="0"/>
              </a:spcAft>
              <a:buClrTx/>
              <a:buSzTx/>
              <a:buNone/>
              <a:tabLst/>
              <a:defRPr/>
            </a:pPr>
            <a:endParaRPr kumimoji="0" lang="en-US" sz="1200" b="0" i="0" u="none" strike="noStrike" kern="1200" cap="none" spc="0" normalizeH="0" baseline="0" noProof="0" dirty="0">
              <a:ln>
                <a:noFill/>
              </a:ln>
              <a:solidFill>
                <a:sysClr val="windowText" lastClr="000000"/>
              </a:solidFill>
              <a:effectLst/>
              <a:uLnTx/>
              <a:uFillTx/>
              <a:latin typeface="Trade Gothic LT Std"/>
            </a:endParaRP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Specific recommendation for your proposed first phase of development that will be a catalyst for the property’s redevelopment</a:t>
            </a:r>
          </a:p>
          <a:p>
            <a:pPr marL="86868" marR="0" lvl="0" indent="0" algn="l" defTabSz="457200" rtl="0" eaLnBrk="1" fontAlgn="auto" latinLnBrk="0" hangingPunct="1">
              <a:lnSpc>
                <a:spcPct val="100000"/>
              </a:lnSpc>
              <a:spcBef>
                <a:spcPct val="20000"/>
              </a:spcBef>
              <a:spcAft>
                <a:spcPts val="0"/>
              </a:spcAft>
              <a:buClr>
                <a:srgbClr val="BE1E00"/>
              </a:buClr>
              <a:buSzPct val="79000"/>
              <a:buNone/>
              <a:tabLst/>
              <a:defRPr/>
            </a:pPr>
            <a:endParaRPr kumimoji="0" lang="en-US" sz="16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Conceptual design using existing representative regional development examples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Create a name for the full project and the first phase</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Trade Gothic LT Std"/>
            </a:endParaRPr>
          </a:p>
        </p:txBody>
      </p:sp>
      <p:sp>
        <p:nvSpPr>
          <p:cNvPr id="11" name="Content Placeholder 5"/>
          <p:cNvSpPr txBox="1">
            <a:spLocks/>
          </p:cNvSpPr>
          <p:nvPr/>
        </p:nvSpPr>
        <p:spPr>
          <a:xfrm>
            <a:off x="8945563" y="677863"/>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
        <p:nvSpPr>
          <p:cNvPr id="12" name="TextBox 11"/>
          <p:cNvSpPr txBox="1"/>
          <p:nvPr/>
        </p:nvSpPr>
        <p:spPr>
          <a:xfrm>
            <a:off x="76200" y="838200"/>
            <a:ext cx="3998614" cy="430887"/>
          </a:xfrm>
          <a:prstGeom prst="rect">
            <a:avLst/>
          </a:prstGeom>
          <a:noFill/>
        </p:spPr>
        <p:txBody>
          <a:bodyPr wrap="square" rtlCol="0">
            <a:spAutoFit/>
          </a:bodyPr>
          <a:lstStyle/>
          <a:p>
            <a:r>
              <a:rPr lang="en-US" sz="2200" dirty="0">
                <a:solidFill>
                  <a:srgbClr val="6AA2B8"/>
                </a:solidFill>
                <a:latin typeface="Trade Gothic LT Std Bold" pitchFamily="34" charset="0"/>
              </a:rPr>
              <a:t>THE CASE ASSIGNMENT</a:t>
            </a:r>
          </a:p>
        </p:txBody>
      </p:sp>
    </p:spTree>
    <p:extLst>
      <p:ext uri="{BB962C8B-B14F-4D97-AF65-F5344CB8AC3E}">
        <p14:creationId xmlns:p14="http://schemas.microsoft.com/office/powerpoint/2010/main" val="1085963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txBox="1">
            <a:spLocks/>
          </p:cNvSpPr>
          <p:nvPr/>
        </p:nvSpPr>
        <p:spPr>
          <a:xfrm>
            <a:off x="457200" y="1447800"/>
            <a:ext cx="8229600" cy="5138525"/>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Market research and </a:t>
            </a:r>
            <a:r>
              <a:rPr kumimoji="0" lang="en-US" sz="1800" b="1" i="0" u="none" strike="noStrike" kern="1200" cap="none" spc="0" normalizeH="0" baseline="0" noProof="0" dirty="0">
                <a:ln>
                  <a:noFill/>
                </a:ln>
                <a:solidFill>
                  <a:sysClr val="windowText" lastClr="000000"/>
                </a:solidFill>
                <a:effectLst/>
                <a:uLnTx/>
                <a:uFillTx/>
                <a:latin typeface="Trade Gothic LT Std"/>
              </a:rPr>
              <a:t>basic supply and demand drivers </a:t>
            </a:r>
            <a:r>
              <a:rPr kumimoji="0" lang="en-US" sz="1800" b="0" i="0" u="none" strike="noStrike" kern="1200" cap="none" spc="0" normalizeH="0" baseline="0" noProof="0" dirty="0">
                <a:ln>
                  <a:noFill/>
                </a:ln>
                <a:solidFill>
                  <a:sysClr val="windowText" lastClr="000000"/>
                </a:solidFill>
                <a:effectLst/>
                <a:uLnTx/>
                <a:uFillTx/>
                <a:latin typeface="Trade Gothic LT Std"/>
              </a:rPr>
              <a:t>for all proposed uses</a:t>
            </a:r>
          </a:p>
          <a:p>
            <a:pPr marL="86868" marR="0" lvl="0" indent="0" algn="l" defTabSz="457200" rtl="0" eaLnBrk="1" fontAlgn="auto" latinLnBrk="0" hangingPunct="1">
              <a:lnSpc>
                <a:spcPct val="100000"/>
              </a:lnSpc>
              <a:spcBef>
                <a:spcPct val="20000"/>
              </a:spcBef>
              <a:spcAft>
                <a:spcPts val="0"/>
              </a:spcAft>
              <a:buClr>
                <a:srgbClr val="BE1E00"/>
              </a:buClr>
              <a:buSzPct val="79000"/>
              <a:buNone/>
              <a:tabLst/>
              <a:defRPr/>
            </a:pPr>
            <a:endParaRPr kumimoji="0" lang="en-US" sz="10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1" i="0" u="none" strike="noStrike" kern="1200" cap="none" spc="0" normalizeH="0" baseline="0" noProof="0" dirty="0">
                <a:ln>
                  <a:noFill/>
                </a:ln>
                <a:solidFill>
                  <a:sysClr val="windowText" lastClr="000000"/>
                </a:solidFill>
                <a:effectLst/>
                <a:uLnTx/>
                <a:uFillTx/>
                <a:latin typeface="Trade Gothic LT Std"/>
              </a:rPr>
              <a:t>Exhaustive detail of supply/demand is not necessary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General trends, growth opportunities, market risks and analysis related to the proposed uses</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Trade Gothic LT Std"/>
            </a:endParaRP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Financial analysis, pro </a:t>
            </a:r>
            <a:r>
              <a:rPr kumimoji="0" lang="en-US" sz="1800" b="0" i="0" u="none" strike="noStrike" kern="1200" cap="none" spc="0" normalizeH="0" baseline="0" noProof="0" dirty="0" err="1">
                <a:ln>
                  <a:noFill/>
                </a:ln>
                <a:solidFill>
                  <a:sysClr val="windowText" lastClr="000000"/>
                </a:solidFill>
                <a:effectLst/>
                <a:uLnTx/>
                <a:uFillTx/>
                <a:latin typeface="Trade Gothic LT Std"/>
              </a:rPr>
              <a:t>formas</a:t>
            </a:r>
            <a:r>
              <a:rPr kumimoji="0" lang="en-US" sz="1800" b="0" i="0" u="none" strike="noStrike" kern="1200" cap="none" spc="0" normalizeH="0" baseline="0" noProof="0" dirty="0">
                <a:ln>
                  <a:noFill/>
                </a:ln>
                <a:solidFill>
                  <a:sysClr val="windowText" lastClr="000000"/>
                </a:solidFill>
                <a:effectLst/>
                <a:uLnTx/>
                <a:uFillTx/>
                <a:latin typeface="Trade Gothic LT Std"/>
              </a:rPr>
              <a:t>, development costs and investment returns</a:t>
            </a:r>
            <a:endParaRPr kumimoji="0" lang="en-US" sz="16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9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Summary proforma for the total development, by use, cost and expected returns</a:t>
            </a:r>
            <a:endParaRPr kumimoji="0" lang="en-US" sz="14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Detailed </a:t>
            </a:r>
            <a:r>
              <a:rPr kumimoji="0" lang="en-US" sz="1600" b="0" i="0" u="none" strike="noStrike" kern="1200" cap="none" spc="0" normalizeH="0" baseline="0" noProof="0" dirty="0" err="1">
                <a:ln>
                  <a:noFill/>
                </a:ln>
                <a:solidFill>
                  <a:sysClr val="windowText" lastClr="000000"/>
                </a:solidFill>
                <a:effectLst/>
                <a:uLnTx/>
                <a:uFillTx/>
                <a:latin typeface="Trade Gothic LT Std"/>
              </a:rPr>
              <a:t>proforma</a:t>
            </a:r>
            <a:r>
              <a:rPr kumimoji="0" lang="en-US" sz="1600" b="0" i="0" u="none" strike="noStrike" kern="1200" cap="none" spc="0" normalizeH="0" baseline="0" noProof="0" dirty="0">
                <a:ln>
                  <a:noFill/>
                </a:ln>
                <a:solidFill>
                  <a:sysClr val="windowText" lastClr="000000"/>
                </a:solidFill>
                <a:effectLst/>
                <a:uLnTx/>
                <a:uFillTx/>
                <a:latin typeface="Trade Gothic LT Std"/>
              </a:rPr>
              <a:t> for the first phase of development</a:t>
            </a:r>
            <a:endParaRPr kumimoji="0" lang="en-US" sz="1400" b="0" i="0" u="none" strike="noStrike" kern="1200" cap="none" spc="0" normalizeH="0" baseline="0" noProof="0" dirty="0">
              <a:ln>
                <a:noFill/>
              </a:ln>
              <a:solidFill>
                <a:sysClr val="windowText" lastClr="000000"/>
              </a:solidFill>
              <a:effectLst/>
              <a:uLnTx/>
              <a:uFillTx/>
              <a:latin typeface="Trade Gothic LT Std"/>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Trade Gothic LT Std"/>
              </a:rPr>
              <a:t>Returns should be provided using 2 metrics – ROC and IRR</a:t>
            </a:r>
            <a:endParaRPr kumimoji="0" lang="en-US" sz="1400" b="0" i="0" u="none" strike="noStrike" kern="1200" cap="none" spc="0" normalizeH="0" baseline="0" noProof="0" dirty="0">
              <a:ln>
                <a:noFill/>
              </a:ln>
              <a:solidFill>
                <a:sysClr val="windowText" lastClr="000000"/>
              </a:solidFill>
              <a:effectLst/>
              <a:uLnTx/>
              <a:uFillTx/>
              <a:latin typeface="Trade Gothic LT Std"/>
            </a:endParaRP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600" b="1" i="0" u="none" strike="noStrike" kern="1200" cap="none" spc="0" normalizeH="0" noProof="0" dirty="0">
              <a:ln>
                <a:noFill/>
              </a:ln>
              <a:solidFill>
                <a:srgbClr val="00673E"/>
              </a:solidFill>
              <a:effectLst/>
              <a:uLnTx/>
              <a:uFillTx/>
              <a:latin typeface="Trade Gothic LT Std"/>
            </a:endParaRPr>
          </a:p>
          <a:p>
            <a:pPr marL="86868" marR="0" lvl="0" indent="0" defTabSz="457200" rtl="0" eaLnBrk="1" fontAlgn="auto" latinLnBrk="0" hangingPunct="1">
              <a:lnSpc>
                <a:spcPct val="100000"/>
              </a:lnSpc>
              <a:spcBef>
                <a:spcPct val="20000"/>
              </a:spcBef>
              <a:spcAft>
                <a:spcPts val="0"/>
              </a:spcAft>
              <a:buClr>
                <a:srgbClr val="BE1E00"/>
              </a:buClr>
              <a:buSzPct val="79000"/>
              <a:buNone/>
              <a:tabLst/>
              <a:defRPr/>
            </a:pPr>
            <a:endParaRPr kumimoji="0" lang="en-US" sz="400" b="1" i="0" u="none" strike="noStrike" kern="1200" cap="none" spc="0" normalizeH="0" noProof="0" dirty="0">
              <a:ln>
                <a:noFill/>
              </a:ln>
              <a:solidFill>
                <a:srgbClr val="00673E"/>
              </a:solidFill>
              <a:effectLst/>
              <a:uLnTx/>
              <a:uFillTx/>
              <a:latin typeface="Trade Gothic LT Std"/>
            </a:endParaRPr>
          </a:p>
          <a:p>
            <a:pPr marL="86868" marR="0" lvl="0" indent="0" defTabSz="457200" rtl="0" eaLnBrk="1" fontAlgn="auto" latinLnBrk="0" hangingPunct="1">
              <a:lnSpc>
                <a:spcPct val="100000"/>
              </a:lnSpc>
              <a:spcBef>
                <a:spcPct val="20000"/>
              </a:spcBef>
              <a:spcAft>
                <a:spcPts val="0"/>
              </a:spcAft>
              <a:buClr>
                <a:srgbClr val="BE1E00"/>
              </a:buClr>
              <a:buSzPct val="79000"/>
              <a:buNone/>
              <a:tabLst/>
              <a:defRPr/>
            </a:pPr>
            <a:r>
              <a:rPr kumimoji="0" lang="en-US" b="1" i="0" u="sng" strike="noStrike" kern="1200" cap="none" spc="0" normalizeH="0" noProof="0" dirty="0">
                <a:ln>
                  <a:noFill/>
                </a:ln>
                <a:solidFill>
                  <a:srgbClr val="00673E"/>
                </a:solidFill>
                <a:effectLst/>
                <a:uLnTx/>
                <a:uFillTx/>
                <a:latin typeface="Trade Gothic LT Std"/>
              </a:rPr>
              <a:t>The primary focus is the overall master plan and the proposed first phase of development as well as your evaluation and financial analysis of the costs and returns.</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Trade Gothic LT Std"/>
            </a:endParaRPr>
          </a:p>
        </p:txBody>
      </p:sp>
      <p:sp>
        <p:nvSpPr>
          <p:cNvPr id="11" name="Content Placeholder 5"/>
          <p:cNvSpPr txBox="1">
            <a:spLocks/>
          </p:cNvSpPr>
          <p:nvPr/>
        </p:nvSpPr>
        <p:spPr>
          <a:xfrm>
            <a:off x="8945563" y="677863"/>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
        <p:nvSpPr>
          <p:cNvPr id="6" name="TextBox 5"/>
          <p:cNvSpPr txBox="1"/>
          <p:nvPr/>
        </p:nvSpPr>
        <p:spPr>
          <a:xfrm>
            <a:off x="23246" y="838200"/>
            <a:ext cx="6377553" cy="430887"/>
          </a:xfrm>
          <a:prstGeom prst="rect">
            <a:avLst/>
          </a:prstGeom>
          <a:noFill/>
        </p:spPr>
        <p:txBody>
          <a:bodyPr wrap="square" rtlCol="0">
            <a:spAutoFit/>
          </a:bodyPr>
          <a:lstStyle/>
          <a:p>
            <a:r>
              <a:rPr lang="en-US" sz="2200" dirty="0">
                <a:solidFill>
                  <a:srgbClr val="6AA2B8"/>
                </a:solidFill>
                <a:latin typeface="Trade Gothic LT Std Bold" pitchFamily="34" charset="0"/>
              </a:rPr>
              <a:t>THE CASE ASSIGNMENT (continued)</a:t>
            </a:r>
          </a:p>
        </p:txBody>
      </p:sp>
    </p:spTree>
    <p:extLst>
      <p:ext uri="{BB962C8B-B14F-4D97-AF65-F5344CB8AC3E}">
        <p14:creationId xmlns:p14="http://schemas.microsoft.com/office/powerpoint/2010/main" val="566806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 y="0"/>
            <a:ext cx="9144000" cy="6858000"/>
          </a:xfrm>
          <a:prstGeom prst="rect">
            <a:avLst/>
          </a:prstGeom>
        </p:spPr>
      </p:pic>
      <p:sp>
        <p:nvSpPr>
          <p:cNvPr id="5" name="Title 1"/>
          <p:cNvSpPr txBox="1">
            <a:spLocks/>
          </p:cNvSpPr>
          <p:nvPr/>
        </p:nvSpPr>
        <p:spPr>
          <a:xfrm>
            <a:off x="87251" y="713857"/>
            <a:ext cx="8153399" cy="7609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200" b="1" dirty="0">
                <a:solidFill>
                  <a:srgbClr val="6AA2B8"/>
                </a:solidFill>
                <a:latin typeface="Trade Gothic LT Std"/>
              </a:rPr>
              <a:t>SITE VISIT  |  </a:t>
            </a:r>
            <a:r>
              <a:rPr lang="en-US" sz="2200" dirty="0">
                <a:solidFill>
                  <a:srgbClr val="6AA2B8"/>
                </a:solidFill>
                <a:latin typeface="Trade Gothic LT Std"/>
              </a:rPr>
              <a:t> HOW TO GET THERE</a:t>
            </a:r>
            <a:endParaRPr kumimoji="0" lang="en-US" sz="2200" i="0" u="none" strike="noStrike" kern="1200" cap="none" spc="0" normalizeH="0" baseline="0" noProof="0" dirty="0">
              <a:ln>
                <a:noFill/>
              </a:ln>
              <a:solidFill>
                <a:srgbClr val="6AA2B8"/>
              </a:solidFill>
              <a:effectLst/>
              <a:uLnTx/>
              <a:uFillTx/>
              <a:latin typeface="Trade Gothic LT Std"/>
            </a:endParaRPr>
          </a:p>
        </p:txBody>
      </p:sp>
      <p:sp>
        <p:nvSpPr>
          <p:cNvPr id="6" name="Content Placeholder 2"/>
          <p:cNvSpPr txBox="1">
            <a:spLocks/>
          </p:cNvSpPr>
          <p:nvPr/>
        </p:nvSpPr>
        <p:spPr>
          <a:xfrm>
            <a:off x="838200" y="1560744"/>
            <a:ext cx="7467599" cy="4856373"/>
          </a:xfrm>
          <a:prstGeom prst="rect">
            <a:avLst/>
          </a:prstGeom>
        </p:spPr>
        <p:txBody>
          <a:bodyPr vert="horz" lIns="91440" tIns="45720" rIns="91440" bIns="45720" rtlCol="0">
            <a:normAutofit lnSpcReduction="10000"/>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5588" indent="-255588" fontAlgn="ctr">
              <a:lnSpc>
                <a:spcPct val="110000"/>
              </a:lnSpc>
              <a:spcBef>
                <a:spcPts val="0"/>
              </a:spcBef>
              <a:tabLst>
                <a:tab pos="461963" algn="ctr"/>
              </a:tabLst>
            </a:pPr>
            <a:r>
              <a:rPr lang="en-US" sz="2400" dirty="0">
                <a:latin typeface="Trade Gothic LT Std"/>
              </a:rPr>
              <a:t>Property Address</a:t>
            </a:r>
          </a:p>
          <a:p>
            <a:pPr marL="655638" lvl="1" indent="-255588" fontAlgn="ctr">
              <a:lnSpc>
                <a:spcPct val="110000"/>
              </a:lnSpc>
              <a:spcBef>
                <a:spcPts val="0"/>
              </a:spcBef>
              <a:tabLst>
                <a:tab pos="461963" algn="ctr"/>
              </a:tabLst>
            </a:pPr>
            <a:r>
              <a:rPr lang="en-US" sz="2000" dirty="0">
                <a:latin typeface="Trade Gothic LT Std"/>
              </a:rPr>
              <a:t>22300 Comsat Drive, Clarksburg, MD 20871</a:t>
            </a:r>
          </a:p>
          <a:p>
            <a:pPr marL="400050" lvl="1" indent="0" fontAlgn="ctr">
              <a:lnSpc>
                <a:spcPct val="110000"/>
              </a:lnSpc>
              <a:spcBef>
                <a:spcPts val="0"/>
              </a:spcBef>
              <a:buNone/>
              <a:tabLst>
                <a:tab pos="461963" algn="ctr"/>
              </a:tabLst>
            </a:pPr>
            <a:endParaRPr lang="en-US" sz="2000" dirty="0">
              <a:latin typeface="Trade Gothic LT Std"/>
            </a:endParaRPr>
          </a:p>
          <a:p>
            <a:pPr marL="255588" indent="-255588" fontAlgn="ctr">
              <a:lnSpc>
                <a:spcPct val="110000"/>
              </a:lnSpc>
              <a:spcBef>
                <a:spcPts val="0"/>
              </a:spcBef>
              <a:tabLst>
                <a:tab pos="461963" algn="ctr"/>
              </a:tabLst>
            </a:pPr>
            <a:r>
              <a:rPr lang="en-US" sz="2400" dirty="0">
                <a:latin typeface="Trade Gothic LT Std"/>
              </a:rPr>
              <a:t>If using GPS, use this address:</a:t>
            </a:r>
            <a:endParaRPr lang="en-US" sz="2400" b="1" dirty="0">
              <a:latin typeface="Trade Gothic LT Std"/>
            </a:endParaRPr>
          </a:p>
          <a:p>
            <a:pPr marL="655638" lvl="1" indent="-255588" fontAlgn="ctr">
              <a:lnSpc>
                <a:spcPct val="110000"/>
              </a:lnSpc>
              <a:spcBef>
                <a:spcPts val="0"/>
              </a:spcBef>
              <a:tabLst>
                <a:tab pos="461963" algn="ctr"/>
              </a:tabLst>
            </a:pPr>
            <a:r>
              <a:rPr lang="en-US" sz="2000" b="1" dirty="0">
                <a:solidFill>
                  <a:srgbClr val="00673E"/>
                </a:solidFill>
                <a:latin typeface="Trade Gothic LT Std"/>
              </a:rPr>
              <a:t>22505 Gateway Center Drive, Clarksburg, MD</a:t>
            </a:r>
          </a:p>
          <a:p>
            <a:pPr marL="1055688" lvl="2" indent="-255588" fontAlgn="ctr">
              <a:lnSpc>
                <a:spcPct val="110000"/>
              </a:lnSpc>
              <a:spcBef>
                <a:spcPts val="0"/>
              </a:spcBef>
              <a:tabLst>
                <a:tab pos="461963" algn="ctr"/>
              </a:tabLst>
            </a:pPr>
            <a:r>
              <a:rPr lang="en-US" sz="2000" dirty="0">
                <a:latin typeface="Trade Gothic LT Std"/>
              </a:rPr>
              <a:t>Exit 18 off I-270 (Route 121 – </a:t>
            </a:r>
            <a:r>
              <a:rPr lang="en-US" sz="2000" dirty="0" err="1">
                <a:latin typeface="Trade Gothic LT Std"/>
              </a:rPr>
              <a:t>Stringtown</a:t>
            </a:r>
            <a:r>
              <a:rPr lang="en-US" sz="2000" dirty="0">
                <a:latin typeface="Trade Gothic LT Std"/>
              </a:rPr>
              <a:t> Road)</a:t>
            </a:r>
          </a:p>
          <a:p>
            <a:pPr marL="1055688" lvl="2" indent="-255588" fontAlgn="ctr">
              <a:lnSpc>
                <a:spcPct val="110000"/>
              </a:lnSpc>
              <a:spcBef>
                <a:spcPts val="0"/>
              </a:spcBef>
              <a:tabLst>
                <a:tab pos="461963" algn="ctr"/>
              </a:tabLst>
            </a:pPr>
            <a:r>
              <a:rPr lang="en-US" sz="2000" dirty="0">
                <a:latin typeface="Trade Gothic LT Std"/>
              </a:rPr>
              <a:t>Clarksburg Post Office near the Main Entrance</a:t>
            </a:r>
          </a:p>
          <a:p>
            <a:pPr marL="655638" lvl="1" indent="-255588" fontAlgn="ctr">
              <a:lnSpc>
                <a:spcPct val="110000"/>
              </a:lnSpc>
              <a:spcBef>
                <a:spcPts val="0"/>
              </a:spcBef>
              <a:tabLst>
                <a:tab pos="461963" algn="ctr"/>
              </a:tabLst>
            </a:pPr>
            <a:r>
              <a:rPr lang="en-US" sz="2000" dirty="0">
                <a:latin typeface="Trade Gothic LT Std"/>
              </a:rPr>
              <a:t>Drive past the Post Office to the end of Gateway Center Drive to Shawnee Lane</a:t>
            </a:r>
          </a:p>
          <a:p>
            <a:pPr marL="1055688" lvl="2" indent="-255588" fontAlgn="ctr">
              <a:lnSpc>
                <a:spcPct val="110000"/>
              </a:lnSpc>
              <a:spcBef>
                <a:spcPts val="0"/>
              </a:spcBef>
              <a:tabLst>
                <a:tab pos="461963" algn="ctr"/>
              </a:tabLst>
            </a:pPr>
            <a:r>
              <a:rPr lang="en-US" sz="2000" dirty="0">
                <a:latin typeface="Trade Gothic LT Std"/>
              </a:rPr>
              <a:t>Enter the property through the yellow gate</a:t>
            </a:r>
          </a:p>
          <a:p>
            <a:pPr marL="1055688" lvl="2" indent="-255588" fontAlgn="ctr">
              <a:lnSpc>
                <a:spcPct val="110000"/>
              </a:lnSpc>
              <a:spcBef>
                <a:spcPts val="0"/>
              </a:spcBef>
              <a:tabLst>
                <a:tab pos="461963" algn="ctr"/>
              </a:tabLst>
            </a:pPr>
            <a:endParaRPr lang="en-US" sz="2000" dirty="0">
              <a:latin typeface="Trade Gothic LT Std"/>
            </a:endParaRPr>
          </a:p>
          <a:p>
            <a:pPr marL="255588" indent="-255588" fontAlgn="ctr">
              <a:lnSpc>
                <a:spcPct val="110000"/>
              </a:lnSpc>
              <a:spcBef>
                <a:spcPts val="0"/>
              </a:spcBef>
              <a:tabLst>
                <a:tab pos="461963" algn="ctr"/>
              </a:tabLst>
            </a:pPr>
            <a:r>
              <a:rPr lang="en-US" sz="2400" dirty="0">
                <a:latin typeface="Trade Gothic LT Std"/>
              </a:rPr>
              <a:t>Watch out and be careful!</a:t>
            </a:r>
          </a:p>
          <a:p>
            <a:pPr marL="655638" lvl="1" indent="-255588" fontAlgn="ctr">
              <a:lnSpc>
                <a:spcPct val="110000"/>
              </a:lnSpc>
              <a:spcBef>
                <a:spcPts val="0"/>
              </a:spcBef>
              <a:tabLst>
                <a:tab pos="461963" algn="ctr"/>
              </a:tabLst>
            </a:pPr>
            <a:r>
              <a:rPr lang="en-US" sz="2000" dirty="0">
                <a:latin typeface="Trade Gothic LT Std"/>
              </a:rPr>
              <a:t>Property tenant actively testing equipment</a:t>
            </a:r>
          </a:p>
          <a:p>
            <a:pPr marL="655638" lvl="1" indent="-255588" fontAlgn="ctr">
              <a:lnSpc>
                <a:spcPct val="110000"/>
              </a:lnSpc>
              <a:spcBef>
                <a:spcPts val="0"/>
              </a:spcBef>
              <a:tabLst>
                <a:tab pos="461963" algn="ctr"/>
              </a:tabLst>
            </a:pPr>
            <a:r>
              <a:rPr lang="en-US" sz="2000" dirty="0">
                <a:latin typeface="Trade Gothic LT Std"/>
              </a:rPr>
              <a:t>Meet at the Main Entrance (North side of the building)</a:t>
            </a:r>
          </a:p>
        </p:txBody>
      </p:sp>
      <p:sp>
        <p:nvSpPr>
          <p:cNvPr id="7" name="Footer Placeholder 3"/>
          <p:cNvSpPr txBox="1">
            <a:spLocks/>
          </p:cNvSpPr>
          <p:nvPr/>
        </p:nvSpPr>
        <p:spPr>
          <a:xfrm>
            <a:off x="457201" y="6532773"/>
            <a:ext cx="7677203" cy="188702"/>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tx1">
                    <a:tint val="75000"/>
                  </a:schemeClr>
                </a:solidFill>
                <a:latin typeface="Avant Garde"/>
                <a:ea typeface="+mn-ea"/>
                <a:cs typeface="Avant Gar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vant Garde"/>
              <a:ea typeface="+mn-ea"/>
            </a:endParaRPr>
          </a:p>
        </p:txBody>
      </p:sp>
      <p:sp>
        <p:nvSpPr>
          <p:cNvPr id="9" name="Content Placeholder 5"/>
          <p:cNvSpPr txBox="1">
            <a:spLocks/>
          </p:cNvSpPr>
          <p:nvPr/>
        </p:nvSpPr>
        <p:spPr>
          <a:xfrm>
            <a:off x="8945563" y="682363"/>
            <a:ext cx="905933" cy="9099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Tree>
    <p:extLst>
      <p:ext uri="{BB962C8B-B14F-4D97-AF65-F5344CB8AC3E}">
        <p14:creationId xmlns:p14="http://schemas.microsoft.com/office/powerpoint/2010/main" val="3714057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8"/>
            <a:ext cx="9144000" cy="6858000"/>
          </a:xfrm>
          <a:prstGeom prst="rect">
            <a:avLst/>
          </a:prstGeom>
        </p:spPr>
      </p:pic>
      <p:sp>
        <p:nvSpPr>
          <p:cNvPr id="8" name="Text Placeholder 2"/>
          <p:cNvSpPr txBox="1">
            <a:spLocks/>
          </p:cNvSpPr>
          <p:nvPr/>
        </p:nvSpPr>
        <p:spPr>
          <a:xfrm>
            <a:off x="722313" y="2411413"/>
            <a:ext cx="7772400" cy="1500187"/>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
                <a:srgbClr val="BE1E00"/>
              </a:buClr>
              <a:buSzPct val="79000"/>
              <a:buFont typeface="Wingdings" charset="2"/>
              <a:buNone/>
              <a:defRPr sz="2000" b="0" i="0" kern="1200">
                <a:solidFill>
                  <a:schemeClr val="tx1">
                    <a:tint val="75000"/>
                  </a:schemeClr>
                </a:solidFill>
                <a:latin typeface="Avant Garde"/>
                <a:ea typeface="+mn-ea"/>
                <a:cs typeface="Avant Garde"/>
              </a:defRPr>
            </a:lvl1pPr>
            <a:lvl2pPr marL="457200" indent="0" algn="l" defTabSz="457200" rtl="0" eaLnBrk="1" latinLnBrk="0" hangingPunct="1">
              <a:spcBef>
                <a:spcPct val="20000"/>
              </a:spcBef>
              <a:buFont typeface="Arial"/>
              <a:buNone/>
              <a:defRPr sz="1800" b="0" i="0" kern="1200">
                <a:solidFill>
                  <a:schemeClr val="tx1">
                    <a:tint val="75000"/>
                  </a:schemeClr>
                </a:solidFill>
                <a:latin typeface="Avant Garde"/>
                <a:ea typeface="+mn-ea"/>
                <a:cs typeface="Avant Garde"/>
              </a:defRPr>
            </a:lvl2pPr>
            <a:lvl3pPr marL="914400" indent="0" algn="l" defTabSz="457200" rtl="0" eaLnBrk="1" latinLnBrk="0" hangingPunct="1">
              <a:spcBef>
                <a:spcPct val="20000"/>
              </a:spcBef>
              <a:buFont typeface="Arial"/>
              <a:buNone/>
              <a:defRPr sz="1600" b="0" i="0" kern="1200">
                <a:solidFill>
                  <a:schemeClr val="tx1">
                    <a:tint val="75000"/>
                  </a:schemeClr>
                </a:solidFill>
                <a:latin typeface="Avant Garde"/>
                <a:ea typeface="+mn-ea"/>
                <a:cs typeface="Avant Garde"/>
              </a:defRPr>
            </a:lvl3pPr>
            <a:lvl4pPr marL="1371600" indent="0" algn="l" defTabSz="457200" rtl="0" eaLnBrk="1" latinLnBrk="0" hangingPunct="1">
              <a:spcBef>
                <a:spcPct val="20000"/>
              </a:spcBef>
              <a:buFont typeface="Arial"/>
              <a:buNone/>
              <a:defRPr sz="1400" b="0" i="0" kern="1200">
                <a:solidFill>
                  <a:schemeClr val="tx1">
                    <a:tint val="75000"/>
                  </a:schemeClr>
                </a:solidFill>
                <a:latin typeface="Avant Garde"/>
                <a:ea typeface="+mn-ea"/>
                <a:cs typeface="Avant Garde"/>
              </a:defRPr>
            </a:lvl4pPr>
            <a:lvl5pPr marL="1828800" indent="0" algn="l" defTabSz="457200" rtl="0" eaLnBrk="1" latinLnBrk="0" hangingPunct="1">
              <a:spcBef>
                <a:spcPct val="20000"/>
              </a:spcBef>
              <a:buFont typeface="Arial"/>
              <a:buNone/>
              <a:defRPr sz="1400" b="0" i="0" kern="1200">
                <a:solidFill>
                  <a:schemeClr val="tx1">
                    <a:tint val="75000"/>
                  </a:schemeClr>
                </a:solidFill>
                <a:latin typeface="Avant Garde"/>
                <a:ea typeface="+mn-ea"/>
                <a:cs typeface="Avant Garde"/>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BE1E00"/>
              </a:buClr>
              <a:buSzPct val="79000"/>
              <a:buFont typeface="Wingdings" charset="2"/>
              <a:buNone/>
              <a:tabLst/>
              <a:defRPr/>
            </a:pPr>
            <a:r>
              <a:rPr kumimoji="0" lang="en-US" sz="4000" i="0" u="none" strike="noStrike" kern="1200" cap="none" spc="0" normalizeH="0" baseline="0" noProof="0" dirty="0">
                <a:ln>
                  <a:noFill/>
                </a:ln>
                <a:solidFill>
                  <a:srgbClr val="6AA2B8"/>
                </a:solidFill>
                <a:effectLst/>
                <a:uLnTx/>
                <a:uFillTx/>
                <a:latin typeface="Trade Gothic LT Std"/>
              </a:rPr>
              <a:t>Question and Answer</a:t>
            </a:r>
          </a:p>
        </p:txBody>
      </p:sp>
    </p:spTree>
    <p:extLst>
      <p:ext uri="{BB962C8B-B14F-4D97-AF65-F5344CB8AC3E}">
        <p14:creationId xmlns:p14="http://schemas.microsoft.com/office/powerpoint/2010/main" val="425225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WELCOME PARTICIPANTS</a:t>
            </a:r>
          </a:p>
        </p:txBody>
      </p:sp>
      <p:pic>
        <p:nvPicPr>
          <p:cNvPr id="7" name="Picture 5"/>
          <p:cNvPicPr>
            <a:picLocks noChangeAspect="1"/>
          </p:cNvPicPr>
          <p:nvPr/>
        </p:nvPicPr>
        <p:blipFill>
          <a:blip r:embed="rId4" cstate="print"/>
          <a:srcRect/>
          <a:stretch>
            <a:fillRect/>
          </a:stretch>
        </p:blipFill>
        <p:spPr bwMode="auto">
          <a:xfrm>
            <a:off x="4800600" y="1622871"/>
            <a:ext cx="2877965" cy="1729954"/>
          </a:xfrm>
          <a:prstGeom prst="rect">
            <a:avLst/>
          </a:prstGeom>
          <a:noFill/>
          <a:ln w="9525">
            <a:noFill/>
            <a:miter lim="800000"/>
            <a:headEnd/>
            <a:tailEnd/>
          </a:ln>
        </p:spPr>
      </p:pic>
      <p:pic>
        <p:nvPicPr>
          <p:cNvPr id="8" name="Picture 6"/>
          <p:cNvPicPr>
            <a:picLocks noChangeAspect="1"/>
          </p:cNvPicPr>
          <p:nvPr/>
        </p:nvPicPr>
        <p:blipFill>
          <a:blip r:embed="rId5" cstate="print"/>
          <a:srcRect/>
          <a:stretch>
            <a:fillRect/>
          </a:stretch>
        </p:blipFill>
        <p:spPr bwMode="auto">
          <a:xfrm>
            <a:off x="1043608" y="5246017"/>
            <a:ext cx="4724400" cy="703263"/>
          </a:xfrm>
          <a:prstGeom prst="rect">
            <a:avLst/>
          </a:prstGeom>
          <a:noFill/>
          <a:ln w="9525">
            <a:noFill/>
            <a:miter lim="800000"/>
            <a:headEnd/>
            <a:tailEnd/>
          </a:ln>
        </p:spPr>
      </p:pic>
      <p:pic>
        <p:nvPicPr>
          <p:cNvPr id="9" name="Picture 7"/>
          <p:cNvPicPr>
            <a:picLocks noChangeAspect="1"/>
          </p:cNvPicPr>
          <p:nvPr/>
        </p:nvPicPr>
        <p:blipFill>
          <a:blip r:embed="rId6" cstate="print"/>
          <a:srcRect/>
          <a:stretch>
            <a:fillRect/>
          </a:stretch>
        </p:blipFill>
        <p:spPr bwMode="auto">
          <a:xfrm>
            <a:off x="1043608" y="2184686"/>
            <a:ext cx="1743075" cy="2133600"/>
          </a:xfrm>
          <a:prstGeom prst="rect">
            <a:avLst/>
          </a:prstGeom>
          <a:noFill/>
          <a:ln w="9525">
            <a:noFill/>
            <a:miter lim="800000"/>
            <a:headEnd/>
            <a:tailEnd/>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599" y="3692866"/>
            <a:ext cx="4172273" cy="963621"/>
          </a:xfrm>
          <a:prstGeom prst="rect">
            <a:avLst/>
          </a:prstGeom>
        </p:spPr>
      </p:pic>
    </p:spTree>
    <p:extLst>
      <p:ext uri="{BB962C8B-B14F-4D97-AF65-F5344CB8AC3E}">
        <p14:creationId xmlns:p14="http://schemas.microsoft.com/office/powerpoint/2010/main" val="274179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EXPECTATIONS</a:t>
            </a:r>
          </a:p>
        </p:txBody>
      </p:sp>
      <p:sp>
        <p:nvSpPr>
          <p:cNvPr id="4" name="Rectangle 3"/>
          <p:cNvSpPr/>
          <p:nvPr/>
        </p:nvSpPr>
        <p:spPr>
          <a:xfrm>
            <a:off x="838200" y="1877806"/>
            <a:ext cx="7315200" cy="3527119"/>
          </a:xfrm>
          <a:prstGeom prst="rect">
            <a:avLst/>
          </a:prstGeom>
        </p:spPr>
        <p:txBody>
          <a:bodyPr wrap="square">
            <a:spAutoFit/>
          </a:bodyPr>
          <a:lstStyle/>
          <a:p>
            <a:pPr lvl="0" defTabSz="457200">
              <a:spcBef>
                <a:spcPct val="20000"/>
              </a:spcBef>
            </a:pPr>
            <a:endParaRPr lang="en-US"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dirty="0">
                <a:solidFill>
                  <a:srgbClr val="00673E"/>
                </a:solidFill>
                <a:latin typeface="Trade Gothic LT Std Bold"/>
                <a:ea typeface="ＭＳ Ｐゴシック"/>
                <a:cs typeface="ＭＳ Ｐゴシック"/>
              </a:rPr>
              <a:t>Meet with your consultant sponsors!  They are your expert team</a:t>
            </a:r>
            <a:br>
              <a:rPr lang="en-US" dirty="0">
                <a:solidFill>
                  <a:srgbClr val="00673E"/>
                </a:solidFill>
                <a:latin typeface="Trade Gothic LT Std Bold"/>
                <a:ea typeface="ＭＳ Ｐゴシック"/>
                <a:cs typeface="ＭＳ Ｐゴシック"/>
              </a:rPr>
            </a:br>
            <a:endParaRPr lang="en-US"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dirty="0">
                <a:solidFill>
                  <a:srgbClr val="00673E"/>
                </a:solidFill>
                <a:latin typeface="Trade Gothic LT Std Bold"/>
                <a:ea typeface="ＭＳ Ｐゴシック"/>
                <a:cs typeface="ＭＳ Ｐゴシック"/>
              </a:rPr>
              <a:t>Be courteous of time constraints, don’t wait until the last minute!</a:t>
            </a:r>
            <a:br>
              <a:rPr lang="en-US" dirty="0">
                <a:solidFill>
                  <a:srgbClr val="00673E"/>
                </a:solidFill>
                <a:latin typeface="Trade Gothic LT Std Bold"/>
                <a:ea typeface="ＭＳ Ｐゴシック"/>
                <a:cs typeface="ＭＳ Ｐゴシック"/>
              </a:rPr>
            </a:br>
            <a:endParaRPr lang="en-US"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dirty="0">
                <a:solidFill>
                  <a:srgbClr val="00673E"/>
                </a:solidFill>
                <a:latin typeface="Trade Gothic LT Std Bold"/>
                <a:ea typeface="ＭＳ Ｐゴシック"/>
                <a:cs typeface="ＭＳ Ｐゴシック"/>
              </a:rPr>
              <a:t>All questions after today, asked and answered on the blog</a:t>
            </a:r>
          </a:p>
          <a:p>
            <a:pPr marL="457200" lvl="0" indent="-457200" defTabSz="457200">
              <a:spcBef>
                <a:spcPct val="20000"/>
              </a:spcBef>
              <a:buFont typeface="Arial" pitchFamily="34" charset="0"/>
              <a:buChar char="•"/>
            </a:pPr>
            <a:endParaRPr lang="en-US"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dirty="0">
                <a:solidFill>
                  <a:srgbClr val="00673E"/>
                </a:solidFill>
                <a:latin typeface="Trade Gothic LT Std Bold"/>
                <a:ea typeface="ＭＳ Ｐゴシック"/>
                <a:cs typeface="ＭＳ Ｐゴシック"/>
              </a:rPr>
              <a:t>Impress the judges, they will ask the tough questions</a:t>
            </a:r>
          </a:p>
          <a:p>
            <a:pPr marL="457200" lvl="0" indent="-457200" defTabSz="457200">
              <a:spcBef>
                <a:spcPct val="20000"/>
              </a:spcBef>
              <a:buFont typeface="Arial" pitchFamily="34" charset="0"/>
              <a:buChar char="•"/>
            </a:pPr>
            <a:endParaRPr lang="en-US"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dirty="0">
                <a:solidFill>
                  <a:srgbClr val="00673E"/>
                </a:solidFill>
                <a:latin typeface="Trade Gothic LT Std Bold"/>
                <a:ea typeface="ＭＳ Ｐゴシック"/>
                <a:cs typeface="ＭＳ Ｐゴシック"/>
              </a:rPr>
              <a:t>Have fun!</a:t>
            </a:r>
            <a:br>
              <a:rPr lang="en-US" dirty="0">
                <a:solidFill>
                  <a:srgbClr val="00673E"/>
                </a:solidFill>
                <a:latin typeface="Trade Gothic LT Std Bold"/>
                <a:ea typeface="ＭＳ Ｐゴシック"/>
                <a:cs typeface="ＭＳ Ｐゴシック"/>
              </a:rPr>
            </a:br>
            <a:endParaRPr lang="en-US" dirty="0"/>
          </a:p>
        </p:txBody>
      </p:sp>
    </p:spTree>
    <p:extLst>
      <p:ext uri="{BB962C8B-B14F-4D97-AF65-F5344CB8AC3E}">
        <p14:creationId xmlns:p14="http://schemas.microsoft.com/office/powerpoint/2010/main" val="32129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TEAM CONSULTANT SPONSORS</a:t>
            </a:r>
          </a:p>
        </p:txBody>
      </p:sp>
      <p:sp>
        <p:nvSpPr>
          <p:cNvPr id="3" name="Rectangle 2"/>
          <p:cNvSpPr/>
          <p:nvPr/>
        </p:nvSpPr>
        <p:spPr>
          <a:xfrm>
            <a:off x="533400" y="1859340"/>
            <a:ext cx="8382000" cy="2123658"/>
          </a:xfrm>
          <a:prstGeom prst="rect">
            <a:avLst/>
          </a:prstGeom>
        </p:spPr>
        <p:txBody>
          <a:bodyPr wrap="square">
            <a:spAutoFit/>
          </a:bodyPr>
          <a:lstStyle/>
          <a:p>
            <a:br>
              <a:rPr lang="en-US" sz="6600" b="1" dirty="0">
                <a:solidFill>
                  <a:srgbClr val="00673E"/>
                </a:solidFill>
                <a:latin typeface="Trade Gothic LT Std Bold"/>
                <a:ea typeface="ＭＳ Ｐゴシック"/>
                <a:cs typeface="ＭＳ Ｐゴシック"/>
              </a:rPr>
            </a:br>
            <a:r>
              <a:rPr lang="en-US" sz="6600" b="1" dirty="0">
                <a:solidFill>
                  <a:srgbClr val="00673E"/>
                </a:solidFill>
                <a:latin typeface="Trade Gothic LT Std Bold"/>
                <a:ea typeface="ＭＳ Ｐゴシック"/>
                <a:cs typeface="ＭＳ Ｐゴシック"/>
              </a:rPr>
              <a:t>Team Assignments!</a:t>
            </a:r>
            <a:endParaRPr lang="en-US" dirty="0"/>
          </a:p>
        </p:txBody>
      </p:sp>
    </p:spTree>
    <p:extLst>
      <p:ext uri="{BB962C8B-B14F-4D97-AF65-F5344CB8AC3E}">
        <p14:creationId xmlns:p14="http://schemas.microsoft.com/office/powerpoint/2010/main" val="394853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TEAM CONSULTANT SPONSORS</a:t>
            </a:r>
          </a:p>
        </p:txBody>
      </p:sp>
      <p:sp>
        <p:nvSpPr>
          <p:cNvPr id="2" name="Rectangle 1"/>
          <p:cNvSpPr/>
          <p:nvPr/>
        </p:nvSpPr>
        <p:spPr>
          <a:xfrm>
            <a:off x="2286000" y="1705451"/>
            <a:ext cx="4572000" cy="3964162"/>
          </a:xfrm>
          <a:prstGeom prst="rect">
            <a:avLst/>
          </a:prstGeom>
        </p:spPr>
        <p:txBody>
          <a:bodyPr>
            <a:spAutoFit/>
          </a:bodyPr>
          <a:lstStyle/>
          <a:p>
            <a:pPr lvl="0" defTabSz="457200">
              <a:spcBef>
                <a:spcPct val="20000"/>
              </a:spcBef>
            </a:pPr>
            <a:endParaRPr lang="en-US" sz="2800" b="1" dirty="0">
              <a:solidFill>
                <a:srgbClr val="00673E"/>
              </a:solidFill>
              <a:latin typeface="Trade Gothic LT Std Bold"/>
              <a:ea typeface="ＭＳ Ｐゴシック"/>
              <a:cs typeface="ＭＳ Ｐゴシック"/>
            </a:endParaRPr>
          </a:p>
          <a:p>
            <a:pPr lvl="0" defTabSz="457200">
              <a:spcBef>
                <a:spcPct val="20000"/>
              </a:spcBef>
            </a:pPr>
            <a:r>
              <a:rPr lang="en-US" sz="2800" b="1" dirty="0">
                <a:solidFill>
                  <a:srgbClr val="00673E"/>
                </a:solidFill>
                <a:latin typeface="Trade Gothic LT Std Bold"/>
                <a:ea typeface="ＭＳ Ｐゴシック"/>
                <a:cs typeface="ＭＳ Ｐゴシック"/>
              </a:rPr>
              <a:t>American</a:t>
            </a:r>
            <a:br>
              <a:rPr lang="en-US" sz="2800" b="1" dirty="0">
                <a:solidFill>
                  <a:srgbClr val="00673E"/>
                </a:solidFill>
                <a:latin typeface="Trade Gothic LT Std Bold"/>
                <a:ea typeface="ＭＳ Ｐゴシック"/>
                <a:cs typeface="ＭＳ Ｐゴシック"/>
              </a:rPr>
            </a:br>
            <a:endParaRPr lang="en-US" sz="2800" b="1"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Grosvenor</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Brandywine Realty Trust</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Coakley &amp; Williams Construction</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WDG </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VIKA Inc.</a:t>
            </a:r>
          </a:p>
          <a:p>
            <a:pPr marL="457200" lvl="0" indent="-457200" defTabSz="457200">
              <a:spcBef>
                <a:spcPct val="20000"/>
              </a:spcBef>
              <a:buFont typeface="Arial" pitchFamily="34" charset="0"/>
              <a:buChar char="•"/>
            </a:pPr>
            <a:r>
              <a:rPr lang="en-US" sz="2000" dirty="0" err="1">
                <a:solidFill>
                  <a:srgbClr val="00673E"/>
                </a:solidFill>
                <a:latin typeface="Trade Gothic LT Std Bold"/>
                <a:ea typeface="ＭＳ Ｐゴシック"/>
                <a:cs typeface="ＭＳ Ｐゴシック"/>
              </a:rPr>
              <a:t>EagleBank</a:t>
            </a:r>
            <a:br>
              <a:rPr lang="en-US" dirty="0">
                <a:solidFill>
                  <a:srgbClr val="00673E"/>
                </a:solidFill>
                <a:latin typeface="Trade Gothic LT Std Bold"/>
                <a:ea typeface="ＭＳ Ｐゴシック"/>
                <a:cs typeface="ＭＳ Ｐゴシック"/>
              </a:rPr>
            </a:br>
            <a:endParaRPr lang="en-US" dirty="0">
              <a:solidFill>
                <a:prstClr val="black"/>
              </a:solidFill>
            </a:endParaRPr>
          </a:p>
        </p:txBody>
      </p:sp>
    </p:spTree>
    <p:extLst>
      <p:ext uri="{BB962C8B-B14F-4D97-AF65-F5344CB8AC3E}">
        <p14:creationId xmlns:p14="http://schemas.microsoft.com/office/powerpoint/2010/main" val="379156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TEAM CONSULTANT SPONSORS</a:t>
            </a:r>
          </a:p>
        </p:txBody>
      </p:sp>
      <p:sp>
        <p:nvSpPr>
          <p:cNvPr id="2" name="Rectangle 1"/>
          <p:cNvSpPr/>
          <p:nvPr/>
        </p:nvSpPr>
        <p:spPr>
          <a:xfrm>
            <a:off x="2286000" y="1705451"/>
            <a:ext cx="4572000" cy="3964162"/>
          </a:xfrm>
          <a:prstGeom prst="rect">
            <a:avLst/>
          </a:prstGeom>
        </p:spPr>
        <p:txBody>
          <a:bodyPr>
            <a:spAutoFit/>
          </a:bodyPr>
          <a:lstStyle/>
          <a:p>
            <a:pPr lvl="0" defTabSz="457200">
              <a:spcBef>
                <a:spcPct val="20000"/>
              </a:spcBef>
            </a:pPr>
            <a:endParaRPr lang="en-US" sz="2800" b="1" dirty="0">
              <a:solidFill>
                <a:srgbClr val="00673E"/>
              </a:solidFill>
              <a:latin typeface="Trade Gothic LT Std Bold"/>
              <a:ea typeface="ＭＳ Ｐゴシック"/>
              <a:cs typeface="ＭＳ Ｐゴシック"/>
            </a:endParaRPr>
          </a:p>
          <a:p>
            <a:pPr lvl="0" defTabSz="457200">
              <a:spcBef>
                <a:spcPct val="20000"/>
              </a:spcBef>
            </a:pPr>
            <a:r>
              <a:rPr lang="en-US" sz="2800" b="1" dirty="0">
                <a:solidFill>
                  <a:srgbClr val="00673E"/>
                </a:solidFill>
                <a:latin typeface="Trade Gothic LT Std Bold"/>
                <a:ea typeface="ＭＳ Ｐゴシック"/>
                <a:cs typeface="ＭＳ Ｐゴシック"/>
              </a:rPr>
              <a:t>George Mason</a:t>
            </a:r>
            <a:br>
              <a:rPr lang="en-US" sz="2800" b="1" dirty="0">
                <a:solidFill>
                  <a:srgbClr val="00673E"/>
                </a:solidFill>
                <a:latin typeface="Trade Gothic LT Std Bold"/>
                <a:ea typeface="ＭＳ Ｐゴシック"/>
                <a:cs typeface="ＭＳ Ｐゴシック"/>
              </a:rPr>
            </a:br>
            <a:endParaRPr lang="en-US" sz="2800" b="1"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Trammell Crow Company</a:t>
            </a:r>
          </a:p>
          <a:p>
            <a:pPr marL="342900" lvl="0" indent="-342900" defTabSz="457200">
              <a:spcBef>
                <a:spcPct val="20000"/>
              </a:spcBef>
              <a:buFont typeface="Arial" panose="020B0604020202020204" pitchFamily="34" charset="0"/>
              <a:buChar char="•"/>
            </a:pPr>
            <a:r>
              <a:rPr lang="en-US" sz="2000" dirty="0">
                <a:solidFill>
                  <a:srgbClr val="00673E"/>
                </a:solidFill>
                <a:latin typeface="Trade Gothic LT Std Bold"/>
                <a:ea typeface="ＭＳ Ｐゴシック"/>
                <a:cs typeface="ＭＳ Ｐゴシック"/>
              </a:rPr>
              <a:t>  CBRE</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Balfour </a:t>
            </a:r>
            <a:r>
              <a:rPr lang="en-US" sz="2000">
                <a:solidFill>
                  <a:srgbClr val="00673E"/>
                </a:solidFill>
                <a:latin typeface="Trade Gothic LT Std Bold"/>
                <a:ea typeface="ＭＳ Ｐゴシック"/>
                <a:cs typeface="ＭＳ Ｐゴシック"/>
              </a:rPr>
              <a:t>Beatty Construction</a:t>
            </a:r>
            <a:endParaRPr lang="en-US" sz="2000"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HKS Architects</a:t>
            </a:r>
          </a:p>
          <a:p>
            <a:pPr marL="457200" lvl="0" indent="-457200" defTabSz="457200">
              <a:spcBef>
                <a:spcPct val="20000"/>
              </a:spcBef>
              <a:buFont typeface="Arial" pitchFamily="34" charset="0"/>
              <a:buChar char="•"/>
            </a:pPr>
            <a:r>
              <a:rPr lang="en-US" sz="2000" dirty="0" err="1">
                <a:solidFill>
                  <a:srgbClr val="00673E"/>
                </a:solidFill>
                <a:latin typeface="Trade Gothic LT Std Bold"/>
                <a:ea typeface="ＭＳ Ｐゴシック"/>
                <a:cs typeface="ＭＳ Ｐゴシック"/>
              </a:rPr>
              <a:t>Langan</a:t>
            </a:r>
            <a:r>
              <a:rPr lang="en-US" sz="2000" dirty="0">
                <a:solidFill>
                  <a:srgbClr val="00673E"/>
                </a:solidFill>
                <a:latin typeface="Trade Gothic LT Std Bold"/>
                <a:ea typeface="ＭＳ Ｐゴシック"/>
                <a:cs typeface="ＭＳ Ｐゴシック"/>
              </a:rPr>
              <a:t> Engineering</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First Virginia Community Bank</a:t>
            </a:r>
            <a:br>
              <a:rPr lang="en-US" dirty="0">
                <a:solidFill>
                  <a:srgbClr val="00673E"/>
                </a:solidFill>
                <a:latin typeface="Trade Gothic LT Std Bold"/>
                <a:ea typeface="ＭＳ Ｐゴシック"/>
                <a:cs typeface="ＭＳ Ｐゴシック"/>
              </a:rPr>
            </a:br>
            <a:endParaRPr lang="en-US" dirty="0">
              <a:solidFill>
                <a:prstClr val="black"/>
              </a:solidFill>
            </a:endParaRPr>
          </a:p>
        </p:txBody>
      </p:sp>
    </p:spTree>
    <p:extLst>
      <p:ext uri="{BB962C8B-B14F-4D97-AF65-F5344CB8AC3E}">
        <p14:creationId xmlns:p14="http://schemas.microsoft.com/office/powerpoint/2010/main" val="3653897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TEAM CONSULTANT SPONSORS</a:t>
            </a:r>
          </a:p>
        </p:txBody>
      </p:sp>
      <p:sp>
        <p:nvSpPr>
          <p:cNvPr id="2" name="Rectangle 1"/>
          <p:cNvSpPr/>
          <p:nvPr/>
        </p:nvSpPr>
        <p:spPr>
          <a:xfrm>
            <a:off x="2286000" y="1705451"/>
            <a:ext cx="4572000" cy="3964162"/>
          </a:xfrm>
          <a:prstGeom prst="rect">
            <a:avLst/>
          </a:prstGeom>
        </p:spPr>
        <p:txBody>
          <a:bodyPr>
            <a:spAutoFit/>
          </a:bodyPr>
          <a:lstStyle/>
          <a:p>
            <a:pPr lvl="0" defTabSz="457200">
              <a:spcBef>
                <a:spcPct val="20000"/>
              </a:spcBef>
            </a:pPr>
            <a:endParaRPr lang="en-US" sz="2800" b="1" dirty="0">
              <a:solidFill>
                <a:srgbClr val="00673E"/>
              </a:solidFill>
              <a:latin typeface="Trade Gothic LT Std Bold"/>
              <a:ea typeface="ＭＳ Ｐゴシック"/>
              <a:cs typeface="ＭＳ Ｐゴシック"/>
            </a:endParaRPr>
          </a:p>
          <a:p>
            <a:pPr lvl="0" defTabSz="457200">
              <a:spcBef>
                <a:spcPct val="20000"/>
              </a:spcBef>
            </a:pPr>
            <a:r>
              <a:rPr lang="en-US" sz="2800" b="1" dirty="0">
                <a:solidFill>
                  <a:srgbClr val="00673E"/>
                </a:solidFill>
                <a:latin typeface="Trade Gothic LT Std Bold"/>
                <a:ea typeface="ＭＳ Ｐゴシック"/>
                <a:cs typeface="ＭＳ Ｐゴシック"/>
              </a:rPr>
              <a:t>Georgetown</a:t>
            </a:r>
            <a:br>
              <a:rPr lang="en-US" sz="2800" b="1" dirty="0">
                <a:solidFill>
                  <a:srgbClr val="00673E"/>
                </a:solidFill>
                <a:latin typeface="Trade Gothic LT Std Bold"/>
                <a:ea typeface="ＭＳ Ｐゴシック"/>
                <a:cs typeface="ＭＳ Ｐゴシック"/>
              </a:rPr>
            </a:br>
            <a:endParaRPr lang="en-US" sz="2800" b="1"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The JBG Companies</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EDGE Commercial Real Estate</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Clark Construction Group</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Cooper Carry</a:t>
            </a:r>
          </a:p>
          <a:p>
            <a:pPr marL="457200" lvl="0" indent="-457200" defTabSz="457200">
              <a:spcBef>
                <a:spcPct val="20000"/>
              </a:spcBef>
              <a:buFont typeface="Arial" pitchFamily="34" charset="0"/>
              <a:buChar char="•"/>
            </a:pPr>
            <a:r>
              <a:rPr lang="en-US" sz="2000" dirty="0" err="1">
                <a:solidFill>
                  <a:srgbClr val="00673E"/>
                </a:solidFill>
                <a:latin typeface="Trade Gothic LT Std Bold"/>
                <a:ea typeface="ＭＳ Ｐゴシック"/>
                <a:cs typeface="ＭＳ Ｐゴシック"/>
              </a:rPr>
              <a:t>Bohler</a:t>
            </a:r>
            <a:r>
              <a:rPr lang="en-US" sz="2000" dirty="0">
                <a:solidFill>
                  <a:srgbClr val="00673E"/>
                </a:solidFill>
                <a:latin typeface="Trade Gothic LT Std Bold"/>
                <a:ea typeface="ＭＳ Ｐゴシック"/>
                <a:cs typeface="ＭＳ Ｐゴシック"/>
              </a:rPr>
              <a:t> Engineering</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Metropolis Capital Advisors</a:t>
            </a:r>
            <a:br>
              <a:rPr lang="en-US" dirty="0">
                <a:solidFill>
                  <a:srgbClr val="00673E"/>
                </a:solidFill>
                <a:latin typeface="Trade Gothic LT Std Bold"/>
                <a:ea typeface="ＭＳ Ｐゴシック"/>
                <a:cs typeface="ＭＳ Ｐゴシック"/>
              </a:rPr>
            </a:br>
            <a:endParaRPr lang="en-US" dirty="0">
              <a:solidFill>
                <a:prstClr val="black"/>
              </a:solidFill>
            </a:endParaRPr>
          </a:p>
        </p:txBody>
      </p:sp>
    </p:spTree>
    <p:extLst>
      <p:ext uri="{BB962C8B-B14F-4D97-AF65-F5344CB8AC3E}">
        <p14:creationId xmlns:p14="http://schemas.microsoft.com/office/powerpoint/2010/main" val="2532436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TEAM CONSULTANT SPONSORS</a:t>
            </a:r>
          </a:p>
        </p:txBody>
      </p:sp>
      <p:sp>
        <p:nvSpPr>
          <p:cNvPr id="2" name="Rectangle 1"/>
          <p:cNvSpPr/>
          <p:nvPr/>
        </p:nvSpPr>
        <p:spPr>
          <a:xfrm>
            <a:off x="2286000" y="1705451"/>
            <a:ext cx="4572000" cy="3964162"/>
          </a:xfrm>
          <a:prstGeom prst="rect">
            <a:avLst/>
          </a:prstGeom>
        </p:spPr>
        <p:txBody>
          <a:bodyPr>
            <a:spAutoFit/>
          </a:bodyPr>
          <a:lstStyle/>
          <a:p>
            <a:pPr lvl="0" defTabSz="457200">
              <a:spcBef>
                <a:spcPct val="20000"/>
              </a:spcBef>
            </a:pPr>
            <a:endParaRPr lang="en-US" sz="2800" b="1" dirty="0">
              <a:solidFill>
                <a:srgbClr val="00673E"/>
              </a:solidFill>
              <a:latin typeface="Trade Gothic LT Std Bold"/>
              <a:ea typeface="ＭＳ Ｐゴシック"/>
              <a:cs typeface="ＭＳ Ｐゴシック"/>
            </a:endParaRPr>
          </a:p>
          <a:p>
            <a:pPr lvl="0" defTabSz="457200">
              <a:spcBef>
                <a:spcPct val="20000"/>
              </a:spcBef>
            </a:pPr>
            <a:r>
              <a:rPr lang="en-US" sz="2800" b="1" dirty="0">
                <a:solidFill>
                  <a:srgbClr val="00673E"/>
                </a:solidFill>
                <a:latin typeface="Trade Gothic LT Std Bold"/>
                <a:ea typeface="ＭＳ Ｐゴシック"/>
                <a:cs typeface="ＭＳ Ｐゴシック"/>
              </a:rPr>
              <a:t>Johns Hopkins</a:t>
            </a:r>
            <a:br>
              <a:rPr lang="en-US" sz="2800" b="1" dirty="0">
                <a:solidFill>
                  <a:srgbClr val="00673E"/>
                </a:solidFill>
                <a:latin typeface="Trade Gothic LT Std Bold"/>
                <a:ea typeface="ＭＳ Ｐゴシック"/>
                <a:cs typeface="ＭＳ Ｐゴシック"/>
              </a:rPr>
            </a:br>
            <a:endParaRPr lang="en-US" sz="2800" b="1"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Chesapeake Real Estate Group</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Transwestern</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Donohoe Construction</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KGD Architecture</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Rodgers Consulting</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PNC Real Estate</a:t>
            </a:r>
            <a:br>
              <a:rPr lang="en-US" dirty="0">
                <a:solidFill>
                  <a:srgbClr val="00673E"/>
                </a:solidFill>
                <a:latin typeface="Trade Gothic LT Std Bold"/>
                <a:ea typeface="ＭＳ Ｐゴシック"/>
                <a:cs typeface="ＭＳ Ｐゴシック"/>
              </a:rPr>
            </a:br>
            <a:endParaRPr lang="en-US" dirty="0">
              <a:solidFill>
                <a:prstClr val="black"/>
              </a:solidFill>
            </a:endParaRPr>
          </a:p>
        </p:txBody>
      </p:sp>
    </p:spTree>
    <p:extLst>
      <p:ext uri="{BB962C8B-B14F-4D97-AF65-F5344CB8AC3E}">
        <p14:creationId xmlns:p14="http://schemas.microsoft.com/office/powerpoint/2010/main" val="364248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TEAM CONSULTANT SPONSORS</a:t>
            </a:r>
          </a:p>
        </p:txBody>
      </p:sp>
      <p:sp>
        <p:nvSpPr>
          <p:cNvPr id="2" name="Rectangle 1"/>
          <p:cNvSpPr/>
          <p:nvPr/>
        </p:nvSpPr>
        <p:spPr>
          <a:xfrm>
            <a:off x="2286000" y="1705451"/>
            <a:ext cx="4572000" cy="3964162"/>
          </a:xfrm>
          <a:prstGeom prst="rect">
            <a:avLst/>
          </a:prstGeom>
        </p:spPr>
        <p:txBody>
          <a:bodyPr>
            <a:spAutoFit/>
          </a:bodyPr>
          <a:lstStyle/>
          <a:p>
            <a:pPr lvl="0" defTabSz="457200">
              <a:spcBef>
                <a:spcPct val="20000"/>
              </a:spcBef>
            </a:pPr>
            <a:endParaRPr lang="en-US" sz="2800" b="1" dirty="0">
              <a:solidFill>
                <a:srgbClr val="00673E"/>
              </a:solidFill>
              <a:latin typeface="Trade Gothic LT Std Bold"/>
              <a:ea typeface="ＭＳ Ｐゴシック"/>
              <a:cs typeface="ＭＳ Ｐゴシック"/>
            </a:endParaRPr>
          </a:p>
          <a:p>
            <a:pPr lvl="0" defTabSz="457200">
              <a:spcBef>
                <a:spcPct val="20000"/>
              </a:spcBef>
            </a:pPr>
            <a:r>
              <a:rPr lang="en-US" sz="2800" b="1" dirty="0">
                <a:solidFill>
                  <a:srgbClr val="00673E"/>
                </a:solidFill>
                <a:latin typeface="Trade Gothic LT Std Bold"/>
                <a:ea typeface="ＭＳ Ｐゴシック"/>
                <a:cs typeface="ＭＳ Ｐゴシック"/>
              </a:rPr>
              <a:t>University of Maryland</a:t>
            </a:r>
            <a:br>
              <a:rPr lang="en-US" sz="2800" b="1" dirty="0">
                <a:solidFill>
                  <a:srgbClr val="00673E"/>
                </a:solidFill>
                <a:latin typeface="Trade Gothic LT Std Bold"/>
                <a:ea typeface="ＭＳ Ｐゴシック"/>
                <a:cs typeface="ＭＳ Ｐゴシック"/>
              </a:rPr>
            </a:br>
            <a:endParaRPr lang="en-US" sz="2800" b="1"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err="1">
                <a:solidFill>
                  <a:srgbClr val="00673E"/>
                </a:solidFill>
                <a:latin typeface="Trade Gothic LT Std Bold"/>
                <a:ea typeface="ＭＳ Ｐゴシック"/>
                <a:cs typeface="ＭＳ Ｐゴシック"/>
              </a:rPr>
              <a:t>Penzance</a:t>
            </a:r>
            <a:endParaRPr lang="en-US" sz="2000"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Avison Young</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Whiting-Turner Contracting</a:t>
            </a:r>
          </a:p>
          <a:p>
            <a:pPr marL="457200" lvl="0" indent="-457200" defTabSz="457200">
              <a:spcBef>
                <a:spcPct val="20000"/>
              </a:spcBef>
              <a:buFont typeface="Arial" pitchFamily="34" charset="0"/>
              <a:buChar char="•"/>
            </a:pPr>
            <a:r>
              <a:rPr lang="en-US" sz="2000" dirty="0" err="1">
                <a:solidFill>
                  <a:srgbClr val="00673E"/>
                </a:solidFill>
                <a:latin typeface="Trade Gothic LT Std Bold"/>
                <a:ea typeface="ＭＳ Ｐゴシック"/>
                <a:cs typeface="ＭＳ Ｐゴシック"/>
              </a:rPr>
              <a:t>SmithGroupJJR</a:t>
            </a:r>
            <a:endParaRPr lang="en-US" sz="2000" dirty="0">
              <a:solidFill>
                <a:srgbClr val="00673E"/>
              </a:solidFill>
              <a:latin typeface="Trade Gothic LT Std Bold"/>
              <a:ea typeface="ＭＳ Ｐゴシック"/>
              <a:cs typeface="ＭＳ Ｐゴシック"/>
            </a:endParaRP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Dewberry</a:t>
            </a:r>
          </a:p>
          <a:p>
            <a:pPr marL="457200" lvl="0" indent="-457200" defTabSz="457200">
              <a:spcBef>
                <a:spcPct val="20000"/>
              </a:spcBef>
              <a:buFont typeface="Arial" pitchFamily="34" charset="0"/>
              <a:buChar char="•"/>
            </a:pPr>
            <a:r>
              <a:rPr lang="en-US" sz="2000" dirty="0">
                <a:solidFill>
                  <a:srgbClr val="00673E"/>
                </a:solidFill>
                <a:latin typeface="Trade Gothic LT Std Bold"/>
                <a:ea typeface="ＭＳ Ｐゴシック"/>
                <a:cs typeface="ＭＳ Ｐゴシック"/>
              </a:rPr>
              <a:t>US Bank</a:t>
            </a:r>
            <a:br>
              <a:rPr lang="en-US" dirty="0">
                <a:solidFill>
                  <a:srgbClr val="00673E"/>
                </a:solidFill>
                <a:latin typeface="Trade Gothic LT Std Bold"/>
                <a:ea typeface="ＭＳ Ｐゴシック"/>
                <a:cs typeface="ＭＳ Ｐゴシック"/>
              </a:rPr>
            </a:br>
            <a:endParaRPr lang="en-US" dirty="0">
              <a:solidFill>
                <a:prstClr val="black"/>
              </a:solidFill>
            </a:endParaRPr>
          </a:p>
        </p:txBody>
      </p:sp>
    </p:spTree>
    <p:extLst>
      <p:ext uri="{BB962C8B-B14F-4D97-AF65-F5344CB8AC3E}">
        <p14:creationId xmlns:p14="http://schemas.microsoft.com/office/powerpoint/2010/main" val="244295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33400" y="1859340"/>
            <a:ext cx="8382000" cy="2123658"/>
          </a:xfrm>
          <a:prstGeom prst="rect">
            <a:avLst/>
          </a:prstGeom>
        </p:spPr>
        <p:txBody>
          <a:bodyPr wrap="square">
            <a:spAutoFit/>
          </a:bodyPr>
          <a:lstStyle/>
          <a:p>
            <a:pPr algn="ctr"/>
            <a:br>
              <a:rPr lang="en-US" sz="6600" b="1" dirty="0">
                <a:solidFill>
                  <a:srgbClr val="00673E"/>
                </a:solidFill>
                <a:latin typeface="Trade Gothic LT Std Bold"/>
                <a:ea typeface="ＭＳ Ｐゴシック"/>
                <a:cs typeface="ＭＳ Ｐゴシック"/>
              </a:rPr>
            </a:br>
            <a:r>
              <a:rPr lang="en-US" sz="6600" b="1" dirty="0">
                <a:solidFill>
                  <a:srgbClr val="00673E"/>
                </a:solidFill>
                <a:latin typeface="Trade Gothic LT Std Bold"/>
                <a:ea typeface="ＭＳ Ｐゴシック"/>
                <a:cs typeface="ＭＳ Ｐゴシック"/>
              </a:rPr>
              <a:t>Good Luck!</a:t>
            </a:r>
            <a:endParaRPr lang="en-US" dirty="0"/>
          </a:p>
        </p:txBody>
      </p:sp>
    </p:spTree>
    <p:extLst>
      <p:ext uri="{BB962C8B-B14F-4D97-AF65-F5344CB8AC3E}">
        <p14:creationId xmlns:p14="http://schemas.microsoft.com/office/powerpoint/2010/main" val="311631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CONSULTANT SPONSORS</a:t>
            </a:r>
          </a:p>
        </p:txBody>
      </p:sp>
      <p:sp>
        <p:nvSpPr>
          <p:cNvPr id="4" name="Rectangle 3"/>
          <p:cNvSpPr/>
          <p:nvPr/>
        </p:nvSpPr>
        <p:spPr>
          <a:xfrm>
            <a:off x="1295400" y="1497687"/>
            <a:ext cx="2971800" cy="4624343"/>
          </a:xfrm>
          <a:prstGeom prst="rect">
            <a:avLst/>
          </a:prstGeom>
        </p:spPr>
        <p:txBody>
          <a:bodyPr wrap="square">
            <a:spAutoFit/>
          </a:bodyPr>
          <a:lstStyle/>
          <a:p>
            <a:pPr defTabSz="457200">
              <a:lnSpc>
                <a:spcPct val="85000"/>
              </a:lnSpc>
              <a:spcBef>
                <a:spcPct val="20000"/>
              </a:spcBef>
            </a:pPr>
            <a:r>
              <a:rPr lang="en-US" sz="1400" b="1" u="sng" dirty="0">
                <a:latin typeface="Trade Gothic LT Std"/>
                <a:ea typeface="ＭＳ Ｐゴシック"/>
                <a:cs typeface="ＭＳ Ｐゴシック"/>
              </a:rPr>
              <a:t>Architecture</a:t>
            </a:r>
            <a:r>
              <a:rPr lang="en-US" sz="1400" dirty="0">
                <a:latin typeface="Trade Gothic LT Std"/>
                <a:ea typeface="ＭＳ Ｐゴシック"/>
                <a:cs typeface="ＭＳ Ｐゴシック"/>
              </a:rPr>
              <a:t>:</a:t>
            </a:r>
          </a:p>
          <a:p>
            <a:pPr defTabSz="457200">
              <a:spcBef>
                <a:spcPts val="200"/>
              </a:spcBef>
              <a:buFontTx/>
              <a:buChar char="•"/>
            </a:pPr>
            <a:r>
              <a:rPr lang="en-US" sz="1400" dirty="0">
                <a:solidFill>
                  <a:srgbClr val="00673E"/>
                </a:solidFill>
                <a:latin typeface="Trade Gothic LT Std"/>
                <a:ea typeface="ＭＳ Ｐゴシック"/>
                <a:cs typeface="ＭＳ Ｐゴシック"/>
              </a:rPr>
              <a:t>  Cooper Carry </a:t>
            </a:r>
          </a:p>
          <a:p>
            <a:pPr defTabSz="457200">
              <a:spcBef>
                <a:spcPts val="200"/>
              </a:spcBef>
              <a:buFontTx/>
              <a:buChar char="•"/>
            </a:pPr>
            <a:r>
              <a:rPr lang="en-US" sz="1400" dirty="0">
                <a:solidFill>
                  <a:srgbClr val="00673E"/>
                </a:solidFill>
                <a:latin typeface="Trade Gothic LT Std"/>
                <a:ea typeface="ＭＳ Ｐゴシック"/>
                <a:cs typeface="ＭＳ Ｐゴシック"/>
              </a:rPr>
              <a:t>  HKS Architects</a:t>
            </a:r>
          </a:p>
          <a:p>
            <a:pPr defTabSz="457200">
              <a:spcBef>
                <a:spcPts val="200"/>
              </a:spcBef>
              <a:buFontTx/>
              <a:buChar char="•"/>
            </a:pPr>
            <a:r>
              <a:rPr lang="en-US" sz="1400" dirty="0">
                <a:solidFill>
                  <a:srgbClr val="00673E"/>
                </a:solidFill>
                <a:latin typeface="Trade Gothic LT Std"/>
                <a:ea typeface="ＭＳ Ｐゴシック"/>
                <a:cs typeface="ＭＳ Ｐゴシック"/>
              </a:rPr>
              <a:t>  KGD Architecture</a:t>
            </a:r>
          </a:p>
          <a:p>
            <a:pPr defTabSz="457200">
              <a:spcBef>
                <a:spcPts val="200"/>
              </a:spcBef>
              <a:buFontTx/>
              <a:buChar char="•"/>
            </a:pPr>
            <a:r>
              <a:rPr lang="en-US" sz="1400" dirty="0">
                <a:solidFill>
                  <a:srgbClr val="00673E"/>
                </a:solidFill>
                <a:latin typeface="Trade Gothic LT Std"/>
                <a:ea typeface="ＭＳ Ｐゴシック"/>
                <a:cs typeface="ＭＳ Ｐゴシック"/>
              </a:rPr>
              <a:t>  </a:t>
            </a:r>
            <a:r>
              <a:rPr lang="en-US" sz="1400" dirty="0" err="1">
                <a:solidFill>
                  <a:srgbClr val="00673E"/>
                </a:solidFill>
                <a:latin typeface="Trade Gothic LT Std"/>
                <a:ea typeface="ＭＳ Ｐゴシック"/>
                <a:cs typeface="ＭＳ Ｐゴシック"/>
              </a:rPr>
              <a:t>SmithGroupJJR</a:t>
            </a:r>
            <a:endParaRPr lang="en-US" sz="1400" dirty="0">
              <a:solidFill>
                <a:srgbClr val="00673E"/>
              </a:solidFill>
              <a:latin typeface="Trade Gothic LT Std"/>
              <a:ea typeface="ＭＳ Ｐゴシック"/>
              <a:cs typeface="ＭＳ Ｐゴシック"/>
            </a:endParaRPr>
          </a:p>
          <a:p>
            <a:pPr defTabSz="457200">
              <a:spcBef>
                <a:spcPts val="200"/>
              </a:spcBef>
              <a:buFontTx/>
              <a:buChar char="•"/>
            </a:pPr>
            <a:r>
              <a:rPr lang="en-US" sz="1400" dirty="0">
                <a:solidFill>
                  <a:srgbClr val="00673E"/>
                </a:solidFill>
                <a:latin typeface="Trade Gothic LT Std"/>
                <a:ea typeface="ＭＳ Ｐゴシック"/>
                <a:cs typeface="ＭＳ Ｐゴシック"/>
              </a:rPr>
              <a:t>  WDG </a:t>
            </a:r>
          </a:p>
          <a:p>
            <a:pPr defTabSz="457200">
              <a:lnSpc>
                <a:spcPct val="150000"/>
              </a:lnSpc>
              <a:spcBef>
                <a:spcPct val="20000"/>
              </a:spcBef>
            </a:pPr>
            <a:r>
              <a:rPr lang="en-US" sz="1400" b="1" u="sng" dirty="0">
                <a:latin typeface="Trade Gothic LT Std"/>
                <a:ea typeface="ＭＳ Ｐゴシック"/>
                <a:cs typeface="ＭＳ Ｐゴシック"/>
              </a:rPr>
              <a:t>Brokerage</a:t>
            </a:r>
            <a:r>
              <a:rPr lang="en-US" sz="1400" dirty="0">
                <a:latin typeface="Trade Gothic LT Std"/>
                <a:ea typeface="ＭＳ Ｐゴシック"/>
                <a:cs typeface="ＭＳ Ｐゴシック"/>
              </a:rPr>
              <a:t>:</a:t>
            </a:r>
          </a:p>
          <a:p>
            <a:pPr defTabSz="457200">
              <a:spcBef>
                <a:spcPts val="200"/>
              </a:spcBef>
              <a:buFontTx/>
              <a:buChar char="•"/>
            </a:pPr>
            <a:r>
              <a:rPr lang="en-US" sz="1400" dirty="0">
                <a:solidFill>
                  <a:srgbClr val="00673E"/>
                </a:solidFill>
                <a:latin typeface="Trade Gothic LT Std" pitchFamily="34" charset="0"/>
                <a:ea typeface="ＭＳ Ｐゴシック"/>
              </a:rPr>
              <a:t>  Avison Young</a:t>
            </a:r>
            <a:endParaRPr lang="en-US" sz="1400" dirty="0">
              <a:solidFill>
                <a:srgbClr val="00673E"/>
              </a:solidFill>
              <a:latin typeface="Trade Gothic LT Std" pitchFamily="34" charset="0"/>
            </a:endParaRPr>
          </a:p>
          <a:p>
            <a:pPr defTabSz="457200">
              <a:spcBef>
                <a:spcPts val="200"/>
              </a:spcBef>
              <a:buFontTx/>
              <a:buChar char="•"/>
            </a:pPr>
            <a:r>
              <a:rPr lang="en-US" sz="1400" dirty="0">
                <a:solidFill>
                  <a:srgbClr val="00673E"/>
                </a:solidFill>
                <a:latin typeface="Trade Gothic LT Std" pitchFamily="34" charset="0"/>
              </a:rPr>
              <a:t>  Brandywine Realty Trust</a:t>
            </a:r>
            <a:endParaRPr lang="en-US" sz="1400" dirty="0">
              <a:latin typeface="Trade Gothic LT Std" pitchFamily="34" charset="0"/>
            </a:endParaRP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a:solidFill>
                  <a:srgbClr val="00673E"/>
                </a:solidFill>
                <a:latin typeface="Trade Gothic LT Std"/>
                <a:ea typeface="ＭＳ Ｐゴシック"/>
                <a:cs typeface="ＭＳ Ｐゴシック"/>
              </a:rPr>
              <a:t>CBRE</a:t>
            </a:r>
          </a:p>
          <a:p>
            <a:pPr defTabSz="457200">
              <a:spcBef>
                <a:spcPts val="200"/>
              </a:spcBef>
              <a:buFontTx/>
              <a:buChar char="•"/>
            </a:pPr>
            <a:r>
              <a:rPr lang="en-US" sz="1400" dirty="0">
                <a:solidFill>
                  <a:srgbClr val="00673E"/>
                </a:solidFill>
                <a:latin typeface="Trade Gothic LT Std"/>
                <a:ea typeface="ＭＳ Ｐゴシック"/>
                <a:cs typeface="ＭＳ Ｐゴシック"/>
              </a:rPr>
              <a:t>  EDGE Commercial Real Estate</a:t>
            </a:r>
          </a:p>
          <a:p>
            <a:pPr defTabSz="457200">
              <a:spcBef>
                <a:spcPts val="200"/>
              </a:spcBef>
              <a:buFontTx/>
              <a:buChar char="•"/>
            </a:pPr>
            <a:r>
              <a:rPr lang="en-US" sz="1400" dirty="0">
                <a:solidFill>
                  <a:srgbClr val="00673E"/>
                </a:solidFill>
                <a:latin typeface="Trade Gothic LT Std"/>
                <a:ea typeface="ＭＳ Ｐゴシック"/>
                <a:cs typeface="ＭＳ Ｐゴシック"/>
              </a:rPr>
              <a:t>  Transwestern</a:t>
            </a:r>
          </a:p>
          <a:p>
            <a:pPr defTabSz="457200">
              <a:lnSpc>
                <a:spcPct val="150000"/>
              </a:lnSpc>
              <a:spcBef>
                <a:spcPct val="20000"/>
              </a:spcBef>
            </a:pPr>
            <a:r>
              <a:rPr lang="en-US" sz="1400" b="1" u="sng" dirty="0">
                <a:latin typeface="Trade Gothic LT Std"/>
                <a:ea typeface="ＭＳ Ｐゴシック"/>
                <a:cs typeface="ＭＳ Ｐゴシック"/>
              </a:rPr>
              <a:t>Developer</a:t>
            </a:r>
            <a:r>
              <a:rPr lang="en-US" sz="1400" dirty="0">
                <a:latin typeface="Trade Gothic LT Std"/>
                <a:ea typeface="ＭＳ Ｐゴシック"/>
                <a:cs typeface="ＭＳ Ｐゴシック"/>
              </a:rPr>
              <a:t>:</a:t>
            </a:r>
          </a:p>
          <a:p>
            <a:pPr defTabSz="457200">
              <a:spcBef>
                <a:spcPts val="200"/>
              </a:spcBef>
              <a:buFontTx/>
              <a:buChar char="•"/>
            </a:pPr>
            <a:r>
              <a:rPr lang="en-US" sz="1400" dirty="0">
                <a:solidFill>
                  <a:srgbClr val="00673E"/>
                </a:solidFill>
                <a:latin typeface="Trade Gothic LT Std"/>
                <a:ea typeface="ＭＳ Ｐゴシック"/>
                <a:cs typeface="ＭＳ Ｐゴシック"/>
              </a:rPr>
              <a:t>  Chesapeake Real Estate Group</a:t>
            </a: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a:solidFill>
                  <a:srgbClr val="00673E"/>
                </a:solidFill>
                <a:latin typeface="Trade Gothic LT Std" pitchFamily="34" charset="0"/>
              </a:rPr>
              <a:t>Grosvenor</a:t>
            </a:r>
            <a:endParaRPr lang="en-US" sz="1400" dirty="0">
              <a:solidFill>
                <a:srgbClr val="00673E"/>
              </a:solidFill>
              <a:latin typeface="Trade Gothic LT Std" pitchFamily="34" charset="0"/>
              <a:ea typeface="ＭＳ Ｐゴシック"/>
              <a:cs typeface="ＭＳ Ｐゴシック"/>
            </a:endParaRP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err="1">
                <a:solidFill>
                  <a:srgbClr val="00673E"/>
                </a:solidFill>
                <a:latin typeface="Trade Gothic LT Std" pitchFamily="34" charset="0"/>
                <a:ea typeface="ＭＳ Ｐゴシック"/>
                <a:cs typeface="ＭＳ Ｐゴシック"/>
              </a:rPr>
              <a:t>Penzance</a:t>
            </a:r>
            <a:endParaRPr lang="en-US" sz="1400" dirty="0">
              <a:solidFill>
                <a:srgbClr val="00673E"/>
              </a:solidFill>
              <a:latin typeface="Trade Gothic LT Std" pitchFamily="34" charset="0"/>
              <a:ea typeface="ＭＳ Ｐゴシック"/>
              <a:cs typeface="ＭＳ Ｐゴシック"/>
            </a:endParaRP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a:solidFill>
                  <a:srgbClr val="00673E"/>
                </a:solidFill>
                <a:latin typeface="Trade Gothic LT Std" pitchFamily="34" charset="0"/>
              </a:rPr>
              <a:t>The JBG Companies</a:t>
            </a:r>
            <a:endParaRPr lang="en-US" sz="1400" dirty="0">
              <a:solidFill>
                <a:srgbClr val="00673E"/>
              </a:solidFill>
              <a:latin typeface="Trade Gothic LT Std" pitchFamily="34" charset="0"/>
              <a:ea typeface="ＭＳ Ｐゴシック"/>
              <a:cs typeface="ＭＳ Ｐゴシック"/>
            </a:endParaRP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Trammell Crow Company</a:t>
            </a:r>
          </a:p>
        </p:txBody>
      </p:sp>
      <p:sp>
        <p:nvSpPr>
          <p:cNvPr id="7" name="Rectangle 6"/>
          <p:cNvSpPr/>
          <p:nvPr/>
        </p:nvSpPr>
        <p:spPr>
          <a:xfrm>
            <a:off x="5181600" y="1447800"/>
            <a:ext cx="2971800" cy="4688976"/>
          </a:xfrm>
          <a:prstGeom prst="rect">
            <a:avLst/>
          </a:prstGeom>
        </p:spPr>
        <p:txBody>
          <a:bodyPr wrap="square">
            <a:spAutoFit/>
          </a:bodyPr>
          <a:lstStyle/>
          <a:p>
            <a:pPr defTabSz="457200">
              <a:lnSpc>
                <a:spcPct val="85000"/>
              </a:lnSpc>
              <a:spcBef>
                <a:spcPct val="20000"/>
              </a:spcBef>
            </a:pPr>
            <a:r>
              <a:rPr lang="en-US" sz="1400" b="1" u="sng" dirty="0">
                <a:latin typeface="Trade Gothic LT Std"/>
                <a:ea typeface="ＭＳ Ｐゴシック"/>
                <a:cs typeface="ＭＳ Ｐゴシック"/>
              </a:rPr>
              <a:t>Construction</a:t>
            </a:r>
            <a:r>
              <a:rPr lang="en-US" sz="1400" dirty="0">
                <a:latin typeface="Trade Gothic LT Std"/>
                <a:ea typeface="ＭＳ Ｐゴシック"/>
                <a:cs typeface="ＭＳ Ｐゴシック"/>
              </a:rPr>
              <a:t>:</a:t>
            </a:r>
          </a:p>
          <a:p>
            <a:pPr defTabSz="457200">
              <a:spcBef>
                <a:spcPts val="200"/>
              </a:spcBef>
              <a:buFontTx/>
              <a:buChar char="•"/>
            </a:pPr>
            <a:r>
              <a:rPr lang="en-US" sz="1400" dirty="0">
                <a:solidFill>
                  <a:srgbClr val="00673E"/>
                </a:solidFill>
                <a:latin typeface="Trade Gothic LT Std"/>
                <a:ea typeface="ＭＳ Ｐゴシック"/>
                <a:cs typeface="ＭＳ Ｐゴシック"/>
              </a:rPr>
              <a:t>  Clark Construction Group</a:t>
            </a:r>
          </a:p>
          <a:p>
            <a:pPr defTabSz="457200">
              <a:spcBef>
                <a:spcPts val="200"/>
              </a:spcBef>
              <a:buFontTx/>
              <a:buChar char="•"/>
            </a:pPr>
            <a:r>
              <a:rPr lang="en-US" sz="1400" dirty="0">
                <a:solidFill>
                  <a:srgbClr val="00673E"/>
                </a:solidFill>
                <a:latin typeface="Trade Gothic LT Std"/>
                <a:ea typeface="ＭＳ Ｐゴシック"/>
                <a:cs typeface="ＭＳ Ｐゴシック"/>
              </a:rPr>
              <a:t>  </a:t>
            </a:r>
            <a:r>
              <a:rPr lang="en-US" sz="1400" dirty="0" err="1">
                <a:solidFill>
                  <a:srgbClr val="00673E"/>
                </a:solidFill>
                <a:latin typeface="Trade Gothic LT Std"/>
                <a:ea typeface="ＭＳ Ｐゴシック"/>
                <a:cs typeface="ＭＳ Ｐゴシック"/>
              </a:rPr>
              <a:t>Coakley</a:t>
            </a:r>
            <a:r>
              <a:rPr lang="en-US" sz="1400" dirty="0">
                <a:solidFill>
                  <a:srgbClr val="00673E"/>
                </a:solidFill>
                <a:latin typeface="Trade Gothic LT Std"/>
                <a:ea typeface="ＭＳ Ｐゴシック"/>
                <a:cs typeface="ＭＳ Ｐゴシック"/>
              </a:rPr>
              <a:t> &amp; Williams Construction</a:t>
            </a:r>
          </a:p>
          <a:p>
            <a:pPr defTabSz="457200">
              <a:spcBef>
                <a:spcPts val="200"/>
              </a:spcBef>
              <a:buFontTx/>
              <a:buChar char="•"/>
            </a:pPr>
            <a:r>
              <a:rPr lang="en-US" sz="1400" dirty="0">
                <a:solidFill>
                  <a:srgbClr val="00673E"/>
                </a:solidFill>
                <a:latin typeface="Trade Gothic LT Std"/>
                <a:ea typeface="ＭＳ Ｐゴシック"/>
                <a:cs typeface="ＭＳ Ｐゴシック"/>
              </a:rPr>
              <a:t>  Donohoe Construction</a:t>
            </a:r>
          </a:p>
          <a:p>
            <a:pPr defTabSz="457200">
              <a:spcBef>
                <a:spcPts val="200"/>
              </a:spcBef>
              <a:buFontTx/>
              <a:buChar char="•"/>
            </a:pPr>
            <a:r>
              <a:rPr lang="en-US" sz="1400" dirty="0">
                <a:solidFill>
                  <a:srgbClr val="00673E"/>
                </a:solidFill>
                <a:latin typeface="Trade Gothic LT Std"/>
                <a:ea typeface="ＭＳ Ｐゴシック"/>
                <a:cs typeface="ＭＳ Ｐゴシック"/>
              </a:rPr>
              <a:t>  HITT Construction</a:t>
            </a:r>
          </a:p>
          <a:p>
            <a:pPr defTabSz="457200">
              <a:spcBef>
                <a:spcPts val="200"/>
              </a:spcBef>
              <a:buFontTx/>
              <a:buChar char="•"/>
            </a:pPr>
            <a:r>
              <a:rPr lang="en-US" sz="1400" dirty="0">
                <a:solidFill>
                  <a:srgbClr val="00673E"/>
                </a:solidFill>
                <a:latin typeface="Trade Gothic LT Std"/>
                <a:ea typeface="ＭＳ Ｐゴシック"/>
                <a:cs typeface="ＭＳ Ｐゴシック"/>
              </a:rPr>
              <a:t>  Whiting-Turner Contracting</a:t>
            </a:r>
            <a:br>
              <a:rPr lang="en-US" sz="1400" dirty="0">
                <a:solidFill>
                  <a:srgbClr val="00673E"/>
                </a:solidFill>
                <a:latin typeface="Trade Gothic LT Std"/>
                <a:ea typeface="ＭＳ Ｐゴシック"/>
                <a:cs typeface="ＭＳ Ｐゴシック"/>
              </a:rPr>
            </a:br>
            <a:br>
              <a:rPr lang="en-US" sz="1400" b="1" u="sng" dirty="0">
                <a:latin typeface="Trade Gothic LT Std"/>
                <a:ea typeface="ＭＳ Ｐゴシック"/>
                <a:cs typeface="ＭＳ Ｐゴシック"/>
              </a:rPr>
            </a:br>
            <a:r>
              <a:rPr lang="en-US" sz="1400" b="1" u="sng" dirty="0">
                <a:latin typeface="Trade Gothic LT Std"/>
                <a:ea typeface="ＭＳ Ｐゴシック"/>
                <a:cs typeface="ＭＳ Ｐゴシック"/>
              </a:rPr>
              <a:t>Finance</a:t>
            </a:r>
            <a:r>
              <a:rPr lang="en-US" sz="1400" dirty="0">
                <a:latin typeface="Trade Gothic LT Std"/>
                <a:ea typeface="ＭＳ Ｐゴシック"/>
                <a:cs typeface="ＭＳ Ｐゴシック"/>
              </a:rPr>
              <a:t>:</a:t>
            </a: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err="1">
                <a:solidFill>
                  <a:srgbClr val="00673E"/>
                </a:solidFill>
                <a:latin typeface="Trade Gothic LT Std" pitchFamily="34" charset="0"/>
                <a:ea typeface="ＭＳ Ｐゴシック"/>
                <a:cs typeface="ＭＳ Ｐゴシック"/>
              </a:rPr>
              <a:t>EagleBank</a:t>
            </a:r>
            <a:endParaRPr lang="en-US" sz="1400" dirty="0">
              <a:solidFill>
                <a:srgbClr val="00673E"/>
              </a:solidFill>
              <a:latin typeface="Trade Gothic LT Std" pitchFamily="34" charset="0"/>
              <a:ea typeface="ＭＳ Ｐゴシック"/>
              <a:cs typeface="ＭＳ Ｐゴシック"/>
            </a:endParaRP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First Virginia Community Bank</a:t>
            </a: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a:solidFill>
                  <a:srgbClr val="00673E"/>
                </a:solidFill>
                <a:latin typeface="Trade Gothic LT Std" pitchFamily="34" charset="0"/>
              </a:rPr>
              <a:t>PNC Real Estate</a:t>
            </a:r>
            <a:endParaRPr lang="en-US" sz="1400" dirty="0">
              <a:latin typeface="Trade Gothic LT Std" pitchFamily="34" charset="0"/>
            </a:endParaRP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Metropolis Capital Advisors</a:t>
            </a: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a:solidFill>
                  <a:srgbClr val="00673E"/>
                </a:solidFill>
                <a:latin typeface="Trade Gothic LT Std" pitchFamily="34" charset="0"/>
              </a:rPr>
              <a:t>US Bank</a:t>
            </a:r>
            <a:endParaRPr lang="en-US" sz="1400" dirty="0">
              <a:solidFill>
                <a:srgbClr val="00673E"/>
              </a:solidFill>
              <a:latin typeface="Trade Gothic LT Std" pitchFamily="34" charset="0"/>
              <a:ea typeface="ＭＳ Ｐゴシック"/>
              <a:cs typeface="ＭＳ Ｐゴシック"/>
            </a:endParaRPr>
          </a:p>
          <a:p>
            <a:pPr defTabSz="457200">
              <a:lnSpc>
                <a:spcPct val="150000"/>
              </a:lnSpc>
              <a:spcBef>
                <a:spcPct val="20000"/>
              </a:spcBef>
            </a:pPr>
            <a:r>
              <a:rPr lang="en-US" sz="1400" b="1" u="sng" dirty="0">
                <a:latin typeface="Trade Gothic LT Std"/>
                <a:ea typeface="ＭＳ Ｐゴシック"/>
                <a:cs typeface="ＭＳ Ｐゴシック"/>
              </a:rPr>
              <a:t>Civil Engineers</a:t>
            </a:r>
            <a:r>
              <a:rPr lang="en-US" sz="1400" dirty="0">
                <a:solidFill>
                  <a:schemeClr val="tx2"/>
                </a:solidFill>
                <a:latin typeface="Trade Gothic LT Std"/>
                <a:ea typeface="ＭＳ Ｐゴシック"/>
                <a:cs typeface="ＭＳ Ｐゴシック"/>
              </a:rPr>
              <a:t>:</a:t>
            </a: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err="1">
                <a:solidFill>
                  <a:srgbClr val="00673E"/>
                </a:solidFill>
                <a:latin typeface="Trade Gothic LT Std" pitchFamily="34" charset="0"/>
              </a:rPr>
              <a:t>Bohler</a:t>
            </a:r>
            <a:r>
              <a:rPr lang="en-US" sz="1400" dirty="0">
                <a:solidFill>
                  <a:srgbClr val="00673E"/>
                </a:solidFill>
                <a:latin typeface="Trade Gothic LT Std" pitchFamily="34" charset="0"/>
              </a:rPr>
              <a:t> Engineering</a:t>
            </a:r>
            <a:endParaRPr lang="en-US" sz="1400" dirty="0">
              <a:solidFill>
                <a:srgbClr val="00673E"/>
              </a:solidFill>
              <a:latin typeface="Trade Gothic LT Std" pitchFamily="34" charset="0"/>
              <a:ea typeface="ＭＳ Ｐゴシック"/>
              <a:cs typeface="ＭＳ Ｐゴシック"/>
            </a:endParaRP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Dewberry</a:t>
            </a: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a:t>
            </a:r>
            <a:r>
              <a:rPr lang="en-US" sz="1400" dirty="0" err="1">
                <a:solidFill>
                  <a:srgbClr val="00673E"/>
                </a:solidFill>
                <a:latin typeface="Trade Gothic LT Std" pitchFamily="34" charset="0"/>
                <a:ea typeface="ＭＳ Ｐゴシック"/>
                <a:cs typeface="ＭＳ Ｐゴシック"/>
              </a:rPr>
              <a:t>Langan</a:t>
            </a:r>
            <a:r>
              <a:rPr lang="en-US" sz="1400" dirty="0">
                <a:solidFill>
                  <a:srgbClr val="00673E"/>
                </a:solidFill>
                <a:latin typeface="Trade Gothic LT Std" pitchFamily="34" charset="0"/>
                <a:ea typeface="ＭＳ Ｐゴシック"/>
                <a:cs typeface="ＭＳ Ｐゴシック"/>
              </a:rPr>
              <a:t> Engineering</a:t>
            </a:r>
          </a:p>
          <a:p>
            <a:pPr defTabSz="457200">
              <a:spcBef>
                <a:spcPts val="200"/>
              </a:spcBef>
              <a:buFontTx/>
              <a:buChar char="•"/>
            </a:pPr>
            <a:r>
              <a:rPr lang="en-US" sz="1400" dirty="0">
                <a:solidFill>
                  <a:srgbClr val="00673E"/>
                </a:solidFill>
                <a:latin typeface="Trade Gothic LT Std" pitchFamily="34" charset="0"/>
                <a:ea typeface="ＭＳ Ｐゴシック"/>
                <a:cs typeface="ＭＳ Ｐゴシック"/>
              </a:rPr>
              <a:t>  Rodgers Consulting</a:t>
            </a:r>
          </a:p>
          <a:p>
            <a:pPr defTabSz="457200">
              <a:spcBef>
                <a:spcPts val="200"/>
              </a:spcBef>
              <a:buFontTx/>
              <a:buChar char="•"/>
            </a:pPr>
            <a:r>
              <a:rPr lang="en-US" sz="1400" dirty="0">
                <a:solidFill>
                  <a:srgbClr val="00673E"/>
                </a:solidFill>
                <a:latin typeface="Trade Gothic LT Std" pitchFamily="34" charset="0"/>
              </a:rPr>
              <a:t>  VIKA</a:t>
            </a:r>
            <a:endParaRPr lang="en-US" sz="1400" dirty="0"/>
          </a:p>
        </p:txBody>
      </p:sp>
    </p:spTree>
    <p:extLst>
      <p:ext uri="{BB962C8B-B14F-4D97-AF65-F5344CB8AC3E}">
        <p14:creationId xmlns:p14="http://schemas.microsoft.com/office/powerpoint/2010/main" val="3522616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SCHEDULE</a:t>
            </a:r>
          </a:p>
        </p:txBody>
      </p:sp>
      <p:sp>
        <p:nvSpPr>
          <p:cNvPr id="4" name="Rectangle 3"/>
          <p:cNvSpPr/>
          <p:nvPr/>
        </p:nvSpPr>
        <p:spPr>
          <a:xfrm>
            <a:off x="1295400" y="1497687"/>
            <a:ext cx="2819400" cy="275460"/>
          </a:xfrm>
          <a:prstGeom prst="rect">
            <a:avLst/>
          </a:prstGeom>
        </p:spPr>
        <p:txBody>
          <a:bodyPr wrap="square">
            <a:spAutoFit/>
          </a:bodyPr>
          <a:lstStyle/>
          <a:p>
            <a:pPr defTabSz="457200">
              <a:lnSpc>
                <a:spcPct val="85000"/>
              </a:lnSpc>
              <a:spcBef>
                <a:spcPct val="20000"/>
              </a:spcBef>
            </a:pPr>
            <a:endParaRPr lang="en-US" sz="1400" dirty="0">
              <a:solidFill>
                <a:srgbClr val="00673E"/>
              </a:solidFill>
              <a:latin typeface="Trade Gothic LT Std" pitchFamily="34" charset="0"/>
              <a:ea typeface="ＭＳ Ｐゴシック"/>
              <a:cs typeface="ＭＳ Ｐゴシック"/>
            </a:endParaRPr>
          </a:p>
        </p:txBody>
      </p:sp>
      <p:sp>
        <p:nvSpPr>
          <p:cNvPr id="7" name="Rectangle 6"/>
          <p:cNvSpPr/>
          <p:nvPr/>
        </p:nvSpPr>
        <p:spPr>
          <a:xfrm>
            <a:off x="5181600" y="1447800"/>
            <a:ext cx="2971800" cy="277064"/>
          </a:xfrm>
          <a:prstGeom prst="rect">
            <a:avLst/>
          </a:prstGeom>
        </p:spPr>
        <p:txBody>
          <a:bodyPr wrap="square">
            <a:spAutoFit/>
          </a:bodyPr>
          <a:lstStyle/>
          <a:p>
            <a:pPr defTabSz="457200">
              <a:lnSpc>
                <a:spcPct val="85000"/>
              </a:lnSpc>
              <a:spcBef>
                <a:spcPct val="20000"/>
              </a:spcBef>
            </a:pPr>
            <a:endParaRPr lang="en-US" sz="1400" dirty="0"/>
          </a:p>
        </p:txBody>
      </p:sp>
      <p:sp>
        <p:nvSpPr>
          <p:cNvPr id="9" name="Rectangle 8"/>
          <p:cNvSpPr/>
          <p:nvPr/>
        </p:nvSpPr>
        <p:spPr>
          <a:xfrm>
            <a:off x="1219200" y="1676400"/>
            <a:ext cx="7010400" cy="4693593"/>
          </a:xfrm>
          <a:prstGeom prst="rect">
            <a:avLst/>
          </a:prstGeom>
        </p:spPr>
        <p:txBody>
          <a:bodyPr wrap="square">
            <a:spAutoFit/>
          </a:bodyPr>
          <a:lstStyle/>
          <a:p>
            <a:pPr marL="0" lvl="1"/>
            <a:r>
              <a:rPr lang="en-US" sz="1400" b="1" dirty="0">
                <a:latin typeface="Trade Gothic LT Std"/>
              </a:rPr>
              <a:t>February 3rd - Capital Challenge Kickoff</a:t>
            </a:r>
            <a:r>
              <a:rPr lang="en-US" sz="1400" dirty="0">
                <a:solidFill>
                  <a:srgbClr val="00673E"/>
                </a:solidFill>
                <a:latin typeface="Trade Gothic LT Std"/>
              </a:rPr>
              <a:t>  </a:t>
            </a:r>
          </a:p>
          <a:p>
            <a:pPr marL="0" lvl="1">
              <a:spcBef>
                <a:spcPts val="200"/>
              </a:spcBef>
              <a:buFontTx/>
              <a:buChar char="•"/>
            </a:pPr>
            <a:r>
              <a:rPr lang="en-US" sz="1400" dirty="0">
                <a:solidFill>
                  <a:srgbClr val="00673E"/>
                </a:solidFill>
                <a:latin typeface="Trade Gothic LT Std"/>
              </a:rPr>
              <a:t>  Case presentation</a:t>
            </a:r>
          </a:p>
          <a:p>
            <a:pPr marL="0" lvl="1">
              <a:spcBef>
                <a:spcPts val="200"/>
              </a:spcBef>
              <a:buFontTx/>
              <a:buChar char="•"/>
            </a:pPr>
            <a:r>
              <a:rPr lang="en-US" sz="1400" dirty="0">
                <a:solidFill>
                  <a:srgbClr val="00673E"/>
                </a:solidFill>
                <a:latin typeface="Trade Gothic LT Std"/>
              </a:rPr>
              <a:t>  Challenge Reference Guide </a:t>
            </a:r>
          </a:p>
          <a:p>
            <a:pPr marL="0" lvl="1">
              <a:spcBef>
                <a:spcPts val="200"/>
              </a:spcBef>
              <a:buFontTx/>
              <a:buChar char="•"/>
            </a:pPr>
            <a:r>
              <a:rPr lang="en-US" sz="1400" dirty="0">
                <a:solidFill>
                  <a:srgbClr val="00673E"/>
                </a:solidFill>
                <a:latin typeface="Trade Gothic LT Std"/>
              </a:rPr>
              <a:t>  Consultants assigned</a:t>
            </a:r>
          </a:p>
          <a:p>
            <a:pPr marL="0" lvl="1">
              <a:spcBef>
                <a:spcPts val="200"/>
              </a:spcBef>
              <a:buFontTx/>
              <a:buChar char="•"/>
            </a:pPr>
            <a:r>
              <a:rPr lang="en-US" sz="1400" dirty="0">
                <a:solidFill>
                  <a:srgbClr val="00673E"/>
                </a:solidFill>
                <a:latin typeface="Trade Gothic LT Std"/>
              </a:rPr>
              <a:t>  Challenge judging and final presentation schedule announced</a:t>
            </a:r>
          </a:p>
          <a:p>
            <a:pPr marL="0" lvl="1"/>
            <a:endParaRPr lang="en-US" sz="1400" dirty="0">
              <a:solidFill>
                <a:schemeClr val="tx2"/>
              </a:solidFill>
              <a:latin typeface="Trade Gothic LT Std"/>
            </a:endParaRPr>
          </a:p>
          <a:p>
            <a:pPr marL="0" lvl="1"/>
            <a:r>
              <a:rPr lang="en-US" sz="1400" b="1" dirty="0">
                <a:latin typeface="Trade Gothic LT Std"/>
              </a:rPr>
              <a:t>March 10th - Capital Challenge written and digital report due to NAIOP  </a:t>
            </a:r>
          </a:p>
          <a:p>
            <a:pPr marL="0" lvl="1">
              <a:spcBef>
                <a:spcPts val="200"/>
              </a:spcBef>
              <a:buFontTx/>
              <a:buChar char="•"/>
            </a:pPr>
            <a:r>
              <a:rPr lang="en-US" sz="1400" dirty="0">
                <a:solidFill>
                  <a:srgbClr val="00673E"/>
                </a:solidFill>
                <a:latin typeface="Trade Gothic LT Std"/>
              </a:rPr>
              <a:t>  Report requirements in Challenge Reference Guide</a:t>
            </a:r>
          </a:p>
          <a:p>
            <a:pPr marL="0" lvl="1"/>
            <a:endParaRPr lang="en-US" sz="1400" b="1" dirty="0">
              <a:solidFill>
                <a:schemeClr val="tx2"/>
              </a:solidFill>
              <a:latin typeface="Trade Gothic LT Std"/>
            </a:endParaRPr>
          </a:p>
          <a:p>
            <a:pPr marL="0" lvl="1"/>
            <a:r>
              <a:rPr lang="en-US" sz="1400" b="1" dirty="0">
                <a:latin typeface="Trade Gothic LT Std"/>
              </a:rPr>
              <a:t>March 24</a:t>
            </a:r>
            <a:r>
              <a:rPr lang="en-US" sz="1400" b="1" baseline="30000" dirty="0">
                <a:latin typeface="Trade Gothic LT Std"/>
              </a:rPr>
              <a:t>th</a:t>
            </a:r>
            <a:r>
              <a:rPr lang="en-US" sz="1400" b="1" dirty="0">
                <a:latin typeface="Trade Gothic LT Std"/>
              </a:rPr>
              <a:t> - Oral Judging Presentations -</a:t>
            </a:r>
          </a:p>
          <a:p>
            <a:pPr marL="0" lvl="1">
              <a:spcBef>
                <a:spcPts val="200"/>
              </a:spcBef>
              <a:buFontTx/>
              <a:buChar char="•"/>
            </a:pPr>
            <a:r>
              <a:rPr lang="en-US" sz="1400" dirty="0">
                <a:solidFill>
                  <a:srgbClr val="00673E"/>
                </a:solidFill>
                <a:latin typeface="Trade Gothic LT Std"/>
              </a:rPr>
              <a:t>  Judging to held beginning at 8:30 am Clark Construction 16</a:t>
            </a:r>
            <a:r>
              <a:rPr lang="en-US" sz="1400" baseline="30000" dirty="0">
                <a:solidFill>
                  <a:srgbClr val="00673E"/>
                </a:solidFill>
                <a:latin typeface="Trade Gothic LT Std"/>
              </a:rPr>
              <a:t>th</a:t>
            </a:r>
            <a:r>
              <a:rPr lang="en-US" sz="1400" dirty="0">
                <a:solidFill>
                  <a:srgbClr val="00673E"/>
                </a:solidFill>
                <a:latin typeface="Trade Gothic LT Std"/>
              </a:rPr>
              <a:t> floor</a:t>
            </a:r>
          </a:p>
          <a:p>
            <a:pPr marL="0" lvl="1">
              <a:spcBef>
                <a:spcPts val="200"/>
              </a:spcBef>
              <a:buFontTx/>
              <a:buChar char="•"/>
            </a:pPr>
            <a:r>
              <a:rPr lang="en-US" sz="1400" dirty="0">
                <a:solidFill>
                  <a:srgbClr val="00673E"/>
                </a:solidFill>
                <a:latin typeface="Trade Gothic LT Std"/>
              </a:rPr>
              <a:t>  Order of Presentations:  Georgetown, American University, University of Maryland</a:t>
            </a:r>
            <a:br>
              <a:rPr lang="en-US" sz="1400" dirty="0">
                <a:solidFill>
                  <a:srgbClr val="00673E"/>
                </a:solidFill>
                <a:latin typeface="Trade Gothic LT Std"/>
              </a:rPr>
            </a:br>
            <a:r>
              <a:rPr lang="en-US" sz="1400" dirty="0">
                <a:solidFill>
                  <a:srgbClr val="00673E"/>
                </a:solidFill>
                <a:latin typeface="Trade Gothic LT Std"/>
              </a:rPr>
              <a:t>                                           Johns Hopkins, George Mason </a:t>
            </a:r>
          </a:p>
          <a:p>
            <a:pPr marL="0" lvl="1"/>
            <a:r>
              <a:rPr lang="en-US" sz="1400" dirty="0">
                <a:solidFill>
                  <a:schemeClr val="tx2"/>
                </a:solidFill>
                <a:latin typeface="Trade Gothic LT Std"/>
              </a:rPr>
              <a:t>		     </a:t>
            </a:r>
          </a:p>
          <a:p>
            <a:pPr marL="0" lvl="1"/>
            <a:r>
              <a:rPr lang="en-US" sz="1400" b="1" dirty="0">
                <a:latin typeface="Trade Gothic LT Std"/>
              </a:rPr>
              <a:t>April 5th - Capital Challenge Summary Presentations and </a:t>
            </a:r>
            <a:br>
              <a:rPr lang="en-US" sz="1400" b="1" dirty="0">
                <a:latin typeface="Trade Gothic LT Std"/>
              </a:rPr>
            </a:br>
            <a:r>
              <a:rPr lang="en-US" sz="1400" b="1" dirty="0">
                <a:latin typeface="Trade Gothic LT Std"/>
              </a:rPr>
              <a:t>Award Celebration</a:t>
            </a:r>
          </a:p>
          <a:p>
            <a:pPr marL="0" lvl="1">
              <a:spcBef>
                <a:spcPts val="200"/>
              </a:spcBef>
              <a:buFontTx/>
              <a:buChar char="•"/>
            </a:pPr>
            <a:r>
              <a:rPr lang="en-US" sz="1400" dirty="0">
                <a:solidFill>
                  <a:srgbClr val="00673E"/>
                </a:solidFill>
                <a:latin typeface="Trade Gothic LT Std"/>
              </a:rPr>
              <a:t>  Location TBD beginning 6:00pm</a:t>
            </a:r>
          </a:p>
          <a:p>
            <a:pPr marL="0" lvl="1">
              <a:spcBef>
                <a:spcPts val="200"/>
              </a:spcBef>
              <a:buFontTx/>
              <a:buChar char="•"/>
            </a:pPr>
            <a:r>
              <a:rPr lang="en-US" sz="1400" dirty="0">
                <a:solidFill>
                  <a:srgbClr val="00673E"/>
                </a:solidFill>
                <a:latin typeface="Trade Gothic LT Std"/>
              </a:rPr>
              <a:t>  Order of Presentations:  George Mason, Johns Hopkins, University of Maryland,</a:t>
            </a:r>
            <a:br>
              <a:rPr lang="en-US" sz="1400" dirty="0">
                <a:solidFill>
                  <a:srgbClr val="00673E"/>
                </a:solidFill>
                <a:latin typeface="Trade Gothic LT Std"/>
              </a:rPr>
            </a:br>
            <a:r>
              <a:rPr lang="en-US" sz="1400" dirty="0">
                <a:solidFill>
                  <a:srgbClr val="00673E"/>
                </a:solidFill>
                <a:latin typeface="Trade Gothic LT Std"/>
              </a:rPr>
              <a:t>                                           American University, Georgetown</a:t>
            </a:r>
            <a:br>
              <a:rPr lang="en-US" sz="1400" dirty="0">
                <a:solidFill>
                  <a:srgbClr val="00673E"/>
                </a:solidFill>
                <a:latin typeface="Trade Gothic LT Std"/>
              </a:rPr>
            </a:br>
            <a:endParaRPr lang="en-US" dirty="0"/>
          </a:p>
        </p:txBody>
      </p:sp>
    </p:spTree>
    <p:extLst>
      <p:ext uri="{BB962C8B-B14F-4D97-AF65-F5344CB8AC3E}">
        <p14:creationId xmlns:p14="http://schemas.microsoft.com/office/powerpoint/2010/main" val="388315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CASE DISCUSSION</a:t>
            </a:r>
          </a:p>
        </p:txBody>
      </p:sp>
      <p:sp>
        <p:nvSpPr>
          <p:cNvPr id="2" name="TextBox 1"/>
          <p:cNvSpPr txBox="1"/>
          <p:nvPr/>
        </p:nvSpPr>
        <p:spPr>
          <a:xfrm>
            <a:off x="2438400" y="4495800"/>
            <a:ext cx="4343400" cy="369332"/>
          </a:xfrm>
          <a:prstGeom prst="rect">
            <a:avLst/>
          </a:prstGeom>
          <a:noFill/>
        </p:spPr>
        <p:txBody>
          <a:bodyPr wrap="square" rtlCol="0">
            <a:spAutoFit/>
          </a:bodyPr>
          <a:lstStyle/>
          <a:p>
            <a:pPr algn="ctr"/>
            <a:r>
              <a:rPr lang="en-US" dirty="0">
                <a:latin typeface="Trade Gothic LT Std"/>
              </a:rPr>
              <a:t>Richard Greenberg, Principal</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44767"/>
            <a:ext cx="3733800" cy="4014235"/>
          </a:xfrm>
          <a:prstGeom prst="rect">
            <a:avLst/>
          </a:prstGeom>
        </p:spPr>
      </p:pic>
    </p:spTree>
    <p:extLst>
      <p:ext uri="{BB962C8B-B14F-4D97-AF65-F5344CB8AC3E}">
        <p14:creationId xmlns:p14="http://schemas.microsoft.com/office/powerpoint/2010/main" val="397583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1066800"/>
            <a:ext cx="4038600" cy="430887"/>
          </a:xfrm>
          <a:prstGeom prst="rect">
            <a:avLst/>
          </a:prstGeom>
          <a:noFill/>
        </p:spPr>
        <p:txBody>
          <a:bodyPr wrap="square" rtlCol="0">
            <a:spAutoFit/>
          </a:bodyPr>
          <a:lstStyle/>
          <a:p>
            <a:r>
              <a:rPr lang="en-US" sz="2200" dirty="0">
                <a:solidFill>
                  <a:srgbClr val="6AA2B8"/>
                </a:solidFill>
                <a:latin typeface="Trade Gothic LT Std Bold" pitchFamily="34" charset="0"/>
              </a:rPr>
              <a:t>CASE DISCUSSION</a:t>
            </a:r>
          </a:p>
        </p:txBody>
      </p:sp>
      <p:sp>
        <p:nvSpPr>
          <p:cNvPr id="8" name="Title 1"/>
          <p:cNvSpPr txBox="1">
            <a:spLocks/>
          </p:cNvSpPr>
          <p:nvPr/>
        </p:nvSpPr>
        <p:spPr>
          <a:xfrm>
            <a:off x="834648" y="1358188"/>
            <a:ext cx="7391400" cy="18849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COMSAT Campus</a:t>
            </a:r>
          </a:p>
        </p:txBody>
      </p:sp>
      <p:sp>
        <p:nvSpPr>
          <p:cNvPr id="9" name="Subtitle 2"/>
          <p:cNvSpPr txBox="1">
            <a:spLocks/>
          </p:cNvSpPr>
          <p:nvPr/>
        </p:nvSpPr>
        <p:spPr>
          <a:xfrm>
            <a:off x="3421896" y="2564487"/>
            <a:ext cx="5410200" cy="5737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February 3, 2017</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2939" r="7060"/>
          <a:stretch/>
        </p:blipFill>
        <p:spPr>
          <a:xfrm>
            <a:off x="7848601" y="5257799"/>
            <a:ext cx="884230" cy="1188285"/>
          </a:xfrm>
          <a:prstGeom prst="rect">
            <a:avLst/>
          </a:prstGeom>
        </p:spPr>
      </p:pic>
      <p:sp>
        <p:nvSpPr>
          <p:cNvPr id="4" name="Rectangle 3"/>
          <p:cNvSpPr/>
          <p:nvPr/>
        </p:nvSpPr>
        <p:spPr>
          <a:xfrm>
            <a:off x="2362200" y="3239124"/>
            <a:ext cx="6743700" cy="938719"/>
          </a:xfrm>
          <a:prstGeom prst="rect">
            <a:avLst/>
          </a:prstGeom>
        </p:spPr>
        <p:txBody>
          <a:bodyPr wrap="square">
            <a:spAutoFit/>
          </a:bodyPr>
          <a:lstStyle/>
          <a:p>
            <a:pPr marL="255588" lvl="0" indent="-255588" defTabSz="457200" fontAlgn="ctr">
              <a:lnSpc>
                <a:spcPct val="110000"/>
              </a:lnSpc>
              <a:buClr>
                <a:srgbClr val="BE1E00"/>
              </a:buClr>
              <a:buSzPct val="79000"/>
              <a:buFont typeface="Wingdings" charset="2"/>
              <a:buChar char="§"/>
              <a:tabLst>
                <a:tab pos="461963" algn="ctr"/>
              </a:tabLst>
            </a:pPr>
            <a:r>
              <a:rPr lang="en-US" sz="1600" dirty="0">
                <a:solidFill>
                  <a:prstClr val="black"/>
                </a:solidFill>
                <a:latin typeface="Verdana"/>
              </a:rPr>
              <a:t>Presenters</a:t>
            </a:r>
          </a:p>
          <a:p>
            <a:pPr marL="655638" lvl="1" indent="-255588" defTabSz="457200" fontAlgn="ctr">
              <a:lnSpc>
                <a:spcPct val="110000"/>
              </a:lnSpc>
              <a:buFont typeface="Arial"/>
              <a:buChar char="–"/>
              <a:tabLst>
                <a:tab pos="461963" algn="ctr"/>
              </a:tabLst>
            </a:pPr>
            <a:r>
              <a:rPr lang="en-US" sz="1600" dirty="0">
                <a:solidFill>
                  <a:prstClr val="black"/>
                </a:solidFill>
                <a:latin typeface="Verdana"/>
              </a:rPr>
              <a:t>Bob Elliott, Lantian Development</a:t>
            </a:r>
          </a:p>
          <a:p>
            <a:pPr marL="655638" lvl="1" indent="-255588" defTabSz="457200" fontAlgn="ctr">
              <a:lnSpc>
                <a:spcPct val="110000"/>
              </a:lnSpc>
              <a:buFont typeface="Arial"/>
              <a:buChar char="–"/>
              <a:tabLst>
                <a:tab pos="461963" algn="ctr"/>
              </a:tabLst>
            </a:pPr>
            <a:r>
              <a:rPr lang="en-US" sz="1600" dirty="0">
                <a:solidFill>
                  <a:prstClr val="black"/>
                </a:solidFill>
                <a:latin typeface="Verdana"/>
              </a:rPr>
              <a:t>Brian McLaughlin, Lantian Development</a:t>
            </a:r>
          </a:p>
        </p:txBody>
      </p:sp>
    </p:spTree>
    <p:extLst>
      <p:ext uri="{BB962C8B-B14F-4D97-AF65-F5344CB8AC3E}">
        <p14:creationId xmlns:p14="http://schemas.microsoft.com/office/powerpoint/2010/main" val="52867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22869" y="2355625"/>
            <a:ext cx="7696200" cy="1323439"/>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3387" y="5146659"/>
            <a:ext cx="1134026" cy="1219200"/>
          </a:xfrm>
          <a:prstGeom prst="rect">
            <a:avLst/>
          </a:prstGeom>
        </p:spPr>
      </p:pic>
      <p:sp>
        <p:nvSpPr>
          <p:cNvPr id="6" name="Title 1"/>
          <p:cNvSpPr txBox="1">
            <a:spLocks/>
          </p:cNvSpPr>
          <p:nvPr/>
        </p:nvSpPr>
        <p:spPr>
          <a:xfrm>
            <a:off x="150675" y="715396"/>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b="1" dirty="0">
                <a:solidFill>
                  <a:srgbClr val="6AA2B8"/>
                </a:solidFill>
              </a:rPr>
              <a:t>PRESENTATION OVERVIEW</a:t>
            </a:r>
            <a:endParaRPr kumimoji="0" lang="en-US" sz="4400" b="1" i="0" u="none" strike="noStrike" kern="1200" cap="none" spc="0" normalizeH="0" baseline="0" noProof="0" dirty="0">
              <a:ln>
                <a:noFill/>
              </a:ln>
              <a:solidFill>
                <a:srgbClr val="6AA2B8"/>
              </a:solidFill>
              <a:effectLst/>
              <a:uLnTx/>
              <a:uFillTx/>
            </a:endParaRPr>
          </a:p>
        </p:txBody>
      </p:sp>
      <p:sp>
        <p:nvSpPr>
          <p:cNvPr id="7" name="Content Placeholder 2"/>
          <p:cNvSpPr txBox="1">
            <a:spLocks/>
          </p:cNvSpPr>
          <p:nvPr/>
        </p:nvSpPr>
        <p:spPr>
          <a:xfrm>
            <a:off x="457200" y="1601870"/>
            <a:ext cx="8229600" cy="4154389"/>
          </a:xfrm>
          <a:prstGeom prst="rect">
            <a:avLst/>
          </a:prstGeom>
        </p:spPr>
        <p:txBody>
          <a:bodyPr vert="horz" lIns="91440" tIns="45720" rIns="91440" bIns="45720" rtlCol="0">
            <a:no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sz="2000" b="0" i="0" u="none" strike="noStrike" kern="1200" cap="none" spc="0" normalizeH="0" baseline="0" noProof="0" dirty="0">
                <a:ln>
                  <a:noFill/>
                </a:ln>
                <a:solidFill>
                  <a:sysClr val="windowText" lastClr="000000"/>
                </a:solidFill>
                <a:effectLst/>
                <a:uLnTx/>
                <a:uFillTx/>
                <a:latin typeface="Trade Gothic LT Std"/>
              </a:rPr>
              <a:t>Lantian Development</a:t>
            </a:r>
          </a:p>
          <a:p>
            <a:pPr marL="0" marR="0" lvl="0" indent="0" algn="l" defTabSz="457200" rtl="0" eaLnBrk="1" fontAlgn="ctr" latinLnBrk="0" hangingPunct="1">
              <a:lnSpc>
                <a:spcPct val="110000"/>
              </a:lnSpc>
              <a:spcBef>
                <a:spcPts val="0"/>
              </a:spcBef>
              <a:spcAft>
                <a:spcPts val="0"/>
              </a:spcAft>
              <a:buClr>
                <a:srgbClr val="BE1E00"/>
              </a:buClr>
              <a:buSzPct val="79000"/>
              <a:buFont typeface="Wingdings" charset="2"/>
              <a:buNone/>
              <a:tabLst>
                <a:tab pos="461963" algn="ctr"/>
              </a:tabLst>
              <a:defRPr/>
            </a:pPr>
            <a:endParaRPr kumimoji="0" lang="en-US" sz="2000" b="0" i="0" u="none" strike="noStrike" kern="1200" cap="none" spc="0" normalizeH="0" baseline="0" noProof="0" dirty="0">
              <a:ln>
                <a:noFill/>
              </a:ln>
              <a:solidFill>
                <a:sysClr val="windowText" lastClr="000000"/>
              </a:solidFill>
              <a:effectLst/>
              <a:uLnTx/>
              <a:uFillTx/>
              <a:latin typeface="Trade Gothic LT Std"/>
            </a:endParaRPr>
          </a:p>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sz="2000" b="0" i="0" u="none" strike="noStrike" kern="1200" cap="none" spc="0" normalizeH="0" baseline="0" noProof="0" dirty="0">
                <a:ln>
                  <a:noFill/>
                </a:ln>
                <a:solidFill>
                  <a:sysClr val="windowText" lastClr="000000"/>
                </a:solidFill>
                <a:effectLst/>
                <a:uLnTx/>
                <a:uFillTx/>
                <a:latin typeface="Trade Gothic LT Std"/>
              </a:rPr>
              <a:t>Comsat</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History</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Property</a:t>
            </a:r>
          </a:p>
          <a:p>
            <a:pPr marL="400050" marR="0" lvl="1" indent="0" algn="l" defTabSz="457200" rtl="0" eaLnBrk="1" fontAlgn="ctr" latinLnBrk="0" hangingPunct="1">
              <a:lnSpc>
                <a:spcPct val="110000"/>
              </a:lnSpc>
              <a:spcBef>
                <a:spcPts val="0"/>
              </a:spcBef>
              <a:spcAft>
                <a:spcPts val="0"/>
              </a:spcAft>
              <a:buClrTx/>
              <a:buSzTx/>
              <a:buFont typeface="Arial"/>
              <a:buNone/>
              <a:tabLst>
                <a:tab pos="461963" algn="ctr"/>
              </a:tabLst>
              <a:defRPr/>
            </a:pPr>
            <a:endParaRPr kumimoji="0" lang="en-US" sz="1800" b="0" i="0" u="none" strike="noStrike" kern="1200" cap="none" spc="0" normalizeH="0" baseline="0" noProof="0" dirty="0">
              <a:ln>
                <a:noFill/>
              </a:ln>
              <a:solidFill>
                <a:sysClr val="windowText" lastClr="000000"/>
              </a:solidFill>
              <a:effectLst/>
              <a:uLnTx/>
              <a:uFillTx/>
              <a:latin typeface="Trade Gothic LT Std"/>
            </a:endParaRPr>
          </a:p>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sz="2000" b="0" i="0" u="none" strike="noStrike" kern="1200" cap="none" spc="0" normalizeH="0" baseline="0" noProof="0" dirty="0">
                <a:ln>
                  <a:noFill/>
                </a:ln>
                <a:solidFill>
                  <a:sysClr val="windowText" lastClr="000000"/>
                </a:solidFill>
                <a:effectLst/>
                <a:uLnTx/>
                <a:uFillTx/>
                <a:latin typeface="Trade Gothic LT Std"/>
              </a:rPr>
              <a:t>Case Challenge</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Getting to What is Most Helpful</a:t>
            </a:r>
          </a:p>
          <a:p>
            <a:pPr marL="400050" marR="0" lvl="1" indent="0" algn="l" defTabSz="457200" rtl="0" eaLnBrk="1" fontAlgn="ctr" latinLnBrk="0" hangingPunct="1">
              <a:lnSpc>
                <a:spcPct val="110000"/>
              </a:lnSpc>
              <a:spcBef>
                <a:spcPts val="0"/>
              </a:spcBef>
              <a:spcAft>
                <a:spcPts val="0"/>
              </a:spcAft>
              <a:buClrTx/>
              <a:buSzTx/>
              <a:buFont typeface="Arial"/>
              <a:buNone/>
              <a:tabLst>
                <a:tab pos="461963" algn="ctr"/>
              </a:tabLst>
              <a:defRPr/>
            </a:pPr>
            <a:endParaRPr kumimoji="0" lang="en-US" sz="1800" b="0" i="0" u="none" strike="noStrike" kern="1200" cap="none" spc="0" normalizeH="0" baseline="0" noProof="0" dirty="0">
              <a:ln>
                <a:noFill/>
              </a:ln>
              <a:solidFill>
                <a:sysClr val="windowText" lastClr="000000"/>
              </a:solidFill>
              <a:effectLst/>
              <a:uLnTx/>
              <a:uFillTx/>
              <a:latin typeface="Trade Gothic LT Std"/>
            </a:endParaRPr>
          </a:p>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sz="2000" b="0" i="0" u="none" strike="noStrike" kern="1200" cap="none" spc="0" normalizeH="0" baseline="0" noProof="0" dirty="0">
                <a:ln>
                  <a:noFill/>
                </a:ln>
                <a:solidFill>
                  <a:sysClr val="windowText" lastClr="000000"/>
                </a:solidFill>
                <a:effectLst/>
                <a:uLnTx/>
                <a:uFillTx/>
                <a:latin typeface="Trade Gothic LT Std"/>
              </a:rPr>
              <a:t>Question and Answer</a:t>
            </a:r>
          </a:p>
          <a:p>
            <a:pPr marL="0" marR="0" lvl="0" indent="0" algn="l" defTabSz="457200" rtl="0" eaLnBrk="1" fontAlgn="ctr" latinLnBrk="0" hangingPunct="1">
              <a:lnSpc>
                <a:spcPct val="110000"/>
              </a:lnSpc>
              <a:spcBef>
                <a:spcPts val="0"/>
              </a:spcBef>
              <a:spcAft>
                <a:spcPts val="0"/>
              </a:spcAft>
              <a:buClr>
                <a:srgbClr val="BE1E00"/>
              </a:buClr>
              <a:buSzPct val="79000"/>
              <a:buFont typeface="Wingdings" charset="2"/>
              <a:buNone/>
              <a:tabLst>
                <a:tab pos="461963" algn="ctr"/>
              </a:tabLst>
              <a:defRPr/>
            </a:pPr>
            <a:endParaRPr kumimoji="0" lang="en-US" sz="2000" b="0" i="0" u="none" strike="noStrike" kern="1200" cap="none" spc="0" normalizeH="0" baseline="0" noProof="0" dirty="0">
              <a:ln>
                <a:noFill/>
              </a:ln>
              <a:solidFill>
                <a:sysClr val="windowText" lastClr="000000"/>
              </a:solidFill>
              <a:effectLst/>
              <a:uLnTx/>
              <a:uFillTx/>
              <a:latin typeface="Trade Gothic LT Std"/>
            </a:endParaRPr>
          </a:p>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sz="2000" b="0" i="0" u="none" strike="noStrike" kern="1200" cap="none" spc="0" normalizeH="0" baseline="0" noProof="0" dirty="0">
                <a:ln>
                  <a:noFill/>
                </a:ln>
                <a:solidFill>
                  <a:sysClr val="windowText" lastClr="000000"/>
                </a:solidFill>
                <a:effectLst/>
                <a:uLnTx/>
                <a:uFillTx/>
                <a:latin typeface="Trade Gothic LT Std"/>
              </a:rPr>
              <a:t>Site Visit / Property Tour</a:t>
            </a:r>
            <a:endParaRPr kumimoji="0" lang="en-US" b="0" i="0" u="none" strike="noStrike" kern="1200" cap="none" spc="0" normalizeH="0" baseline="0" noProof="0" dirty="0">
              <a:ln>
                <a:noFill/>
              </a:ln>
              <a:solidFill>
                <a:sysClr val="windowText" lastClr="000000"/>
              </a:solidFill>
              <a:effectLst/>
              <a:uLnTx/>
              <a:uFillTx/>
              <a:latin typeface="Trade Gothic LT Std"/>
            </a:endParaRP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400" b="0" i="0" u="none" strike="noStrike" kern="1200" cap="none" spc="0" normalizeH="0" baseline="0" noProof="0" dirty="0">
              <a:ln>
                <a:noFill/>
              </a:ln>
              <a:solidFill>
                <a:sysClr val="windowText" lastClr="000000"/>
              </a:solidFill>
              <a:effectLst/>
              <a:uLnTx/>
              <a:uFillTx/>
              <a:latin typeface="Trade Gothic LT Std"/>
            </a:endParaRPr>
          </a:p>
        </p:txBody>
      </p:sp>
      <p:sp>
        <p:nvSpPr>
          <p:cNvPr id="8" name="Footer Placeholder 3"/>
          <p:cNvSpPr txBox="1">
            <a:spLocks/>
          </p:cNvSpPr>
          <p:nvPr/>
        </p:nvSpPr>
        <p:spPr>
          <a:xfrm>
            <a:off x="457201" y="6531840"/>
            <a:ext cx="7748954" cy="189635"/>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tx1">
                    <a:tint val="75000"/>
                  </a:schemeClr>
                </a:solidFill>
                <a:latin typeface="Avant Garde"/>
                <a:ea typeface="+mn-ea"/>
                <a:cs typeface="Avant Gar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vant Garde"/>
              <a:ea typeface="+mn-ea"/>
            </a:endParaRPr>
          </a:p>
        </p:txBody>
      </p:sp>
      <p:sp>
        <p:nvSpPr>
          <p:cNvPr id="10" name="Content Placeholder 5"/>
          <p:cNvSpPr txBox="1">
            <a:spLocks/>
          </p:cNvSpPr>
          <p:nvPr/>
        </p:nvSpPr>
        <p:spPr>
          <a:xfrm>
            <a:off x="8945563" y="677863"/>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spTree>
    <p:extLst>
      <p:ext uri="{BB962C8B-B14F-4D97-AF65-F5344CB8AC3E}">
        <p14:creationId xmlns:p14="http://schemas.microsoft.com/office/powerpoint/2010/main" val="191841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940778" y="1676400"/>
            <a:ext cx="6781800" cy="3838788"/>
          </a:xfrm>
          <a:prstGeom prst="rect">
            <a:avLst/>
          </a:prstGeom>
        </p:spPr>
        <p:txBody>
          <a:bodyPr vert="horz" lIns="91440" tIns="45720" rIns="91440" bIns="45720" rtlCol="0">
            <a:no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b="0" i="0" u="none" strike="noStrike" kern="1200" cap="none" spc="0" normalizeH="0" baseline="0" noProof="0" dirty="0">
                <a:ln>
                  <a:noFill/>
                </a:ln>
                <a:solidFill>
                  <a:sysClr val="windowText" lastClr="000000"/>
                </a:solidFill>
                <a:effectLst/>
                <a:uLnTx/>
                <a:uFillTx/>
                <a:latin typeface="Trade Gothic LT Std"/>
              </a:rPr>
              <a:t>Founded 2014, based in Bethesda, MD</a:t>
            </a:r>
          </a:p>
          <a:p>
            <a:pPr marL="0" marR="0" lvl="0" indent="0" algn="l" defTabSz="457200" rtl="0" eaLnBrk="1" fontAlgn="ctr" latinLnBrk="0" hangingPunct="1">
              <a:lnSpc>
                <a:spcPct val="110000"/>
              </a:lnSpc>
              <a:spcBef>
                <a:spcPts val="0"/>
              </a:spcBef>
              <a:spcAft>
                <a:spcPts val="0"/>
              </a:spcAft>
              <a:buClr>
                <a:srgbClr val="BE1E00"/>
              </a:buClr>
              <a:buSzPct val="79000"/>
              <a:buNone/>
              <a:tabLst>
                <a:tab pos="461963" algn="ctr"/>
              </a:tabLst>
              <a:defRPr/>
            </a:pPr>
            <a:endParaRPr kumimoji="0" lang="en-US" b="0" i="0" u="none" strike="noStrike" kern="1200" cap="none" spc="0" normalizeH="0" baseline="0" noProof="0" dirty="0">
              <a:ln>
                <a:noFill/>
              </a:ln>
              <a:solidFill>
                <a:sysClr val="windowText" lastClr="000000"/>
              </a:solidFill>
              <a:effectLst/>
              <a:uLnTx/>
              <a:uFillTx/>
              <a:latin typeface="Trade Gothic LT Std"/>
            </a:endParaRPr>
          </a:p>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b="0" i="0" u="none" strike="noStrike" kern="1200" cap="none" spc="0" normalizeH="0" baseline="0" noProof="0" dirty="0">
                <a:ln>
                  <a:noFill/>
                </a:ln>
                <a:solidFill>
                  <a:sysClr val="windowText" lastClr="000000"/>
                </a:solidFill>
                <a:effectLst/>
                <a:uLnTx/>
                <a:uFillTx/>
                <a:latin typeface="Trade Gothic LT Std"/>
              </a:rPr>
              <a:t>Privately held, foreign capital </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Long term investment horizon</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Value add, repositioning and opportunistic </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Investing in the DMV</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Multiple asset classes and land</a:t>
            </a:r>
          </a:p>
          <a:p>
            <a:pPr marL="400050" marR="0" lvl="1" indent="0" algn="l" defTabSz="457200" rtl="0" eaLnBrk="1" fontAlgn="ctr" latinLnBrk="0" hangingPunct="1">
              <a:lnSpc>
                <a:spcPct val="110000"/>
              </a:lnSpc>
              <a:spcBef>
                <a:spcPts val="0"/>
              </a:spcBef>
              <a:spcAft>
                <a:spcPts val="0"/>
              </a:spcAft>
              <a:buClrTx/>
              <a:buSzTx/>
              <a:buFont typeface="Arial"/>
              <a:buNone/>
              <a:tabLst>
                <a:tab pos="461963" algn="ctr"/>
              </a:tabLst>
              <a:defRPr/>
            </a:pPr>
            <a:endParaRPr kumimoji="0" lang="en-US" sz="1800" b="0" i="0" u="none" strike="noStrike" kern="1200" cap="none" spc="0" normalizeH="0" baseline="0" noProof="0" dirty="0">
              <a:ln>
                <a:noFill/>
              </a:ln>
              <a:solidFill>
                <a:sysClr val="windowText" lastClr="000000"/>
              </a:solidFill>
              <a:effectLst/>
              <a:uLnTx/>
              <a:uFillTx/>
              <a:latin typeface="Trade Gothic LT Std"/>
            </a:endParaRPr>
          </a:p>
          <a:p>
            <a:pPr marL="255588" marR="0" lvl="0" indent="-255588" algn="l" defTabSz="457200" rtl="0" eaLnBrk="1" fontAlgn="ctr" latinLnBrk="0" hangingPunct="1">
              <a:lnSpc>
                <a:spcPct val="110000"/>
              </a:lnSpc>
              <a:spcBef>
                <a:spcPts val="0"/>
              </a:spcBef>
              <a:spcAft>
                <a:spcPts val="0"/>
              </a:spcAft>
              <a:buClr>
                <a:srgbClr val="BE1E00"/>
              </a:buClr>
              <a:buSzPct val="79000"/>
              <a:buFont typeface="Wingdings" charset="2"/>
              <a:buChar char="§"/>
              <a:tabLst>
                <a:tab pos="461963" algn="ctr"/>
              </a:tabLst>
              <a:defRPr/>
            </a:pPr>
            <a:r>
              <a:rPr kumimoji="0" lang="en-US" b="0" i="0" u="none" strike="noStrike" kern="1200" cap="none" spc="0" normalizeH="0" baseline="0" noProof="0" dirty="0">
                <a:ln>
                  <a:noFill/>
                </a:ln>
                <a:solidFill>
                  <a:sysClr val="windowText" lastClr="000000"/>
                </a:solidFill>
                <a:effectLst/>
                <a:uLnTx/>
                <a:uFillTx/>
                <a:latin typeface="Trade Gothic LT Std"/>
              </a:rPr>
              <a:t>6 closed</a:t>
            </a:r>
            <a:r>
              <a:rPr kumimoji="0" lang="en-US" b="0" i="0" u="none" strike="noStrike" kern="1200" cap="none" spc="0" normalizeH="0" noProof="0" dirty="0">
                <a:ln>
                  <a:noFill/>
                </a:ln>
                <a:solidFill>
                  <a:sysClr val="windowText" lastClr="000000"/>
                </a:solidFill>
                <a:effectLst/>
                <a:uLnTx/>
                <a:uFillTx/>
                <a:latin typeface="Trade Gothic LT Std"/>
              </a:rPr>
              <a:t> </a:t>
            </a:r>
            <a:r>
              <a:rPr kumimoji="0" lang="en-US" b="0" i="0" u="none" strike="noStrike" kern="1200" cap="none" spc="0" normalizeH="0" baseline="0" noProof="0" dirty="0">
                <a:ln>
                  <a:noFill/>
                </a:ln>
                <a:solidFill>
                  <a:sysClr val="windowText" lastClr="000000"/>
                </a:solidFill>
                <a:effectLst/>
                <a:uLnTx/>
                <a:uFillTx/>
                <a:latin typeface="Trade Gothic LT Std"/>
              </a:rPr>
              <a:t>investments, more than $1.5B evaluated</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400 acres; over 1M sf of institutional and office space</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$60+ million in equity </a:t>
            </a:r>
          </a:p>
          <a:p>
            <a:pPr marL="655638" marR="0" lvl="1"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Locations</a:t>
            </a:r>
          </a:p>
          <a:p>
            <a:pPr marL="1055688" marR="0" lvl="2"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Montgomery / Prince George’s County (MD)</a:t>
            </a:r>
          </a:p>
          <a:p>
            <a:pPr marL="1055688" marR="0" lvl="2" indent="-255588" algn="l" defTabSz="457200" rtl="0" eaLnBrk="1" fontAlgn="ctr" latinLnBrk="0" hangingPunct="1">
              <a:lnSpc>
                <a:spcPct val="110000"/>
              </a:lnSpc>
              <a:spcBef>
                <a:spcPts val="0"/>
              </a:spcBef>
              <a:spcAft>
                <a:spcPts val="0"/>
              </a:spcAft>
              <a:buClrTx/>
              <a:buSzTx/>
              <a:buFont typeface="Arial"/>
              <a:buChar char="•"/>
              <a:tabLst>
                <a:tab pos="461963" algn="ctr"/>
              </a:tabLst>
              <a:defRPr/>
            </a:pPr>
            <a:r>
              <a:rPr kumimoji="0" lang="en-US" sz="1800" b="0" i="0" u="none" strike="noStrike" kern="1200" cap="none" spc="0" normalizeH="0" baseline="0" noProof="0" dirty="0">
                <a:ln>
                  <a:noFill/>
                </a:ln>
                <a:solidFill>
                  <a:sysClr val="windowText" lastClr="000000"/>
                </a:solidFill>
                <a:effectLst/>
                <a:uLnTx/>
                <a:uFillTx/>
                <a:latin typeface="Trade Gothic LT Std"/>
              </a:rPr>
              <a:t>Alexandria (VA)</a:t>
            </a:r>
          </a:p>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b="0" i="0" u="none" strike="noStrike" kern="1200" cap="none" spc="0" normalizeH="0" baseline="0" noProof="0" dirty="0">
              <a:ln>
                <a:noFill/>
              </a:ln>
              <a:solidFill>
                <a:sysClr val="windowText" lastClr="000000"/>
              </a:solidFill>
              <a:effectLst/>
              <a:uLnTx/>
              <a:uFillTx/>
              <a:latin typeface="Trade Gothic LT Std"/>
            </a:endParaRPr>
          </a:p>
        </p:txBody>
      </p:sp>
      <p:sp>
        <p:nvSpPr>
          <p:cNvPr id="5" name="Footer Placeholder 3"/>
          <p:cNvSpPr txBox="1">
            <a:spLocks/>
          </p:cNvSpPr>
          <p:nvPr/>
        </p:nvSpPr>
        <p:spPr>
          <a:xfrm>
            <a:off x="457201" y="6531840"/>
            <a:ext cx="7748954" cy="189635"/>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tx1">
                    <a:tint val="75000"/>
                  </a:schemeClr>
                </a:solidFill>
                <a:latin typeface="Avant Garde"/>
                <a:ea typeface="+mn-ea"/>
                <a:cs typeface="Avant Gar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tint val="75000"/>
                </a:prstClr>
              </a:solidFill>
              <a:effectLst/>
              <a:uLnTx/>
              <a:uFillTx/>
              <a:latin typeface="Avant Garde"/>
              <a:ea typeface="+mn-ea"/>
            </a:endParaRPr>
          </a:p>
        </p:txBody>
      </p:sp>
      <p:sp>
        <p:nvSpPr>
          <p:cNvPr id="7" name="Content Placeholder 5"/>
          <p:cNvSpPr txBox="1">
            <a:spLocks/>
          </p:cNvSpPr>
          <p:nvPr/>
        </p:nvSpPr>
        <p:spPr>
          <a:xfrm>
            <a:off x="8945563" y="677863"/>
            <a:ext cx="914400" cy="914400"/>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Clr>
                <a:srgbClr val="BE1E00"/>
              </a:buClr>
              <a:buSzPct val="79000"/>
              <a:buFont typeface="Wingdings" charset="2"/>
              <a:buChar char="§"/>
              <a:defRPr sz="1800" b="0" i="0" kern="1200">
                <a:solidFill>
                  <a:schemeClr val="tx1"/>
                </a:solidFill>
                <a:latin typeface="Avant Garde"/>
                <a:ea typeface="+mn-ea"/>
                <a:cs typeface="Avant Garde"/>
              </a:defRPr>
            </a:lvl1pPr>
            <a:lvl2pPr marL="742950" indent="-285750" algn="l" defTabSz="457200" rtl="0" eaLnBrk="1" latinLnBrk="0" hangingPunct="1">
              <a:spcBef>
                <a:spcPct val="20000"/>
              </a:spcBef>
              <a:buFont typeface="Arial"/>
              <a:buChar char="–"/>
              <a:defRPr sz="1600" b="0" i="0" kern="1200">
                <a:solidFill>
                  <a:schemeClr val="tx1"/>
                </a:solidFill>
                <a:latin typeface="Avant Garde"/>
                <a:ea typeface="+mn-ea"/>
                <a:cs typeface="Avant Garde"/>
              </a:defRPr>
            </a:lvl2pPr>
            <a:lvl3pPr marL="1143000" indent="-228600" algn="l" defTabSz="457200" rtl="0" eaLnBrk="1" latinLnBrk="0" hangingPunct="1">
              <a:spcBef>
                <a:spcPct val="20000"/>
              </a:spcBef>
              <a:buFont typeface="Arial"/>
              <a:buChar char="•"/>
              <a:defRPr sz="1400" b="0" i="0" kern="1200">
                <a:solidFill>
                  <a:schemeClr val="tx1"/>
                </a:solidFill>
                <a:latin typeface="Avant Garde"/>
                <a:ea typeface="+mn-ea"/>
                <a:cs typeface="Avant Garde"/>
              </a:defRPr>
            </a:lvl3pPr>
            <a:lvl4pPr marL="16002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4pPr>
            <a:lvl5pPr marL="2057400" indent="-228600" algn="l" defTabSz="457200" rtl="0" eaLnBrk="1" latinLnBrk="0" hangingPunct="1">
              <a:spcBef>
                <a:spcPct val="20000"/>
              </a:spcBef>
              <a:buFont typeface="Arial"/>
              <a:buChar char="»"/>
              <a:defRPr sz="1200" b="0" i="0" kern="1200">
                <a:solidFill>
                  <a:schemeClr val="tx1"/>
                </a:solidFill>
                <a:latin typeface="Avant Garde"/>
                <a:ea typeface="+mn-ea"/>
                <a:cs typeface="Avant Gar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56032" algn="l" defTabSz="457200" rtl="0" eaLnBrk="1" fontAlgn="auto" latinLnBrk="0" hangingPunct="1">
              <a:lnSpc>
                <a:spcPct val="100000"/>
              </a:lnSpc>
              <a:spcBef>
                <a:spcPct val="20000"/>
              </a:spcBef>
              <a:spcAft>
                <a:spcPts val="0"/>
              </a:spcAft>
              <a:buClr>
                <a:srgbClr val="BE1E00"/>
              </a:buClr>
              <a:buSzPct val="79000"/>
              <a:buFont typeface="Wingdings" charset="2"/>
              <a:buChar char="§"/>
              <a:tabLst/>
              <a:defRPr/>
            </a:pPr>
            <a:endParaRPr kumimoji="0" lang="en-US" sz="1800" b="0" i="0" u="none" strike="noStrike" kern="1200" cap="none" spc="0" normalizeH="0" baseline="0" noProof="0">
              <a:ln>
                <a:noFill/>
              </a:ln>
              <a:solidFill>
                <a:sysClr val="windowText" lastClr="000000"/>
              </a:solidFill>
              <a:effectLst/>
              <a:uLnTx/>
              <a:uFillTx/>
              <a:latin typeface="Avant Garde"/>
              <a:ea typeface="+mn-ea"/>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1010" y="5224895"/>
            <a:ext cx="1134026" cy="1219200"/>
          </a:xfrm>
          <a:prstGeom prst="rect">
            <a:avLst/>
          </a:prstGeom>
        </p:spPr>
      </p:pic>
      <p:sp>
        <p:nvSpPr>
          <p:cNvPr id="10" name="Title 1"/>
          <p:cNvSpPr txBox="1">
            <a:spLocks/>
          </p:cNvSpPr>
          <p:nvPr/>
        </p:nvSpPr>
        <p:spPr>
          <a:xfrm>
            <a:off x="153884" y="807201"/>
            <a:ext cx="8229600" cy="7646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i="0" kern="1200">
                <a:solidFill>
                  <a:schemeClr val="tx1"/>
                </a:solidFill>
                <a:latin typeface="B Avant Garde Demi"/>
                <a:ea typeface="+mj-ea"/>
                <a:cs typeface="B Avant Garde Dem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6AA2B8"/>
                </a:solidFill>
                <a:effectLst/>
                <a:uLnTx/>
                <a:uFillTx/>
                <a:latin typeface="B Avant Garde Demi"/>
                <a:ea typeface="+mj-ea"/>
              </a:rPr>
              <a:t>LANTIAN</a:t>
            </a:r>
            <a:r>
              <a:rPr kumimoji="0" lang="en-US" b="1" i="0" u="none" strike="noStrike" kern="1200" cap="none" spc="0" normalizeH="0" noProof="0" dirty="0">
                <a:ln>
                  <a:noFill/>
                </a:ln>
                <a:solidFill>
                  <a:srgbClr val="6AA2B8"/>
                </a:solidFill>
                <a:effectLst/>
                <a:uLnTx/>
                <a:uFillTx/>
                <a:latin typeface="B Avant Garde Demi"/>
                <a:ea typeface="+mj-ea"/>
              </a:rPr>
              <a:t> DEVELOPMENT</a:t>
            </a:r>
            <a:endParaRPr kumimoji="0" lang="en-US" sz="4000" b="1" i="0" u="none" strike="noStrike" kern="1200" cap="none" spc="0" normalizeH="0" baseline="0" noProof="0" dirty="0">
              <a:ln>
                <a:noFill/>
              </a:ln>
              <a:solidFill>
                <a:srgbClr val="6AA2B8"/>
              </a:solidFill>
              <a:effectLst/>
              <a:uLnTx/>
              <a:uFillTx/>
              <a:latin typeface="B Avant Garde Demi"/>
              <a:ea typeface="+mj-ea"/>
            </a:endParaRPr>
          </a:p>
        </p:txBody>
      </p:sp>
    </p:spTree>
    <p:extLst>
      <p:ext uri="{BB962C8B-B14F-4D97-AF65-F5344CB8AC3E}">
        <p14:creationId xmlns:p14="http://schemas.microsoft.com/office/powerpoint/2010/main" val="1609558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1515</Words>
  <Application>Microsoft Office PowerPoint</Application>
  <PresentationFormat>On-screen Show (4:3)</PresentationFormat>
  <Paragraphs>301</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ＭＳ Ｐゴシック</vt:lpstr>
      <vt:lpstr>Arial</vt:lpstr>
      <vt:lpstr>Avant Garde</vt:lpstr>
      <vt:lpstr>B Avant Garde Demi</vt:lpstr>
      <vt:lpstr>Calibri</vt:lpstr>
      <vt:lpstr>Century Gothic</vt:lpstr>
      <vt:lpstr>Trade Gothic LT Std</vt:lpstr>
      <vt:lpstr>Trade Gothic LT Std Bold</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Brief History of COMSAT</vt:lpstr>
      <vt:lpstr>Where is COMSAT Laboratories?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 Chang</dc:creator>
  <cp:lastModifiedBy>Kelly Weitz Anderson</cp:lastModifiedBy>
  <cp:revision>73</cp:revision>
  <cp:lastPrinted>2017-02-02T20:50:40Z</cp:lastPrinted>
  <dcterms:created xsi:type="dcterms:W3CDTF">2015-01-29T01:00:58Z</dcterms:created>
  <dcterms:modified xsi:type="dcterms:W3CDTF">2017-02-03T19:00:35Z</dcterms:modified>
</cp:coreProperties>
</file>